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p:regular r:id="rId29"/>
      <p:bold r:id="rId30"/>
      <p:italic r:id="rId31"/>
      <p:boldItalic r:id="rId32"/>
    </p:embeddedFont>
    <p:embeddedFont>
      <p:font typeface="Ultra"/>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50A0D5-895B-4220-8D49-59F9333C6F9D}">
  <a:tblStyle styleId="{7450A0D5-895B-4220-8D49-59F9333C6F9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Ultra-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d93b87373_0_15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d93b8737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3c8cba698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3c8cba6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3c8cba698_0_1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3c8cba6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3c8cba698_0_1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3c8cba6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3c8cba698_0_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33c8cba6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4319c6c79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4319c6c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4319c6c79_0_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4319c6c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4319c6c79_0_1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4319c6c7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4319c6c79_0_1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4319c6c7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4319c6c79_0_2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4319c6c7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d93b8737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d93b8737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335099808_1_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33509980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352b17cecb_1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352b17cec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3330ed93c_1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3330ed93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d93b87373_0_8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2d93b8737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d93b87373_0_9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d93b8737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d93b87373_0_9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d93b8737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d93b87373_0_11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d93b8737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d93b87373_0_11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d93b8737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d93b87373_0_16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d93b8737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3a2994a25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3a2994a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drive.google.com/file/d/1gCyK_09zYjbrR_DRgTAe8zozfcuBX-3G/view"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tCsp_xfIDPFy-Cv0zB06keokKYtNGTOU/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i7IQWXln9z0ZbNDb0Fz-C7sfvEt-KACS/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drive.google.com/file/d/1AGGQYVmz2d1H-kwxlb_Z-40-jh5oVvKe/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drive.google.com/file/d/1i7IQWXln9z0ZbNDb0Fz-C7sfvEt-KACS/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hyperlink" Target="http://drive.google.com/file/d/1nY75j83E8odHs4Q3HYc5fFImZL1LLvIV/view" TargetMode="External"/><Relationship Id="rId6"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drive.google.com/file/d/1GsJYQ7hdA23Ke93-cIQ6aVkIRVY_-kE7/view"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drive.google.com/file/d/1SAyqU-3tqD9PocKQCZ5n8nU3T1Iof0pr/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drive.google.com/file/d/1Shco-tD5yoW1IXcELfsPfZH0eEnA8xzH/view"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CqLyahpPE85q1xZRXm59vzTRpPHPFhIR/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hyperlink" Target="http://drive.google.com/file/d/1rYmZsVyfExlafoHXYOFoj8BtJu5sQt-u/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ZsVDW433gNZGUwyEZjl2yeHh54RYVL1D/view"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rive.google.com/file/d/1J5QmPe5Yl2O2a9ZweDpltSPrVijS1hoz/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8P00pcFjHUmbprc1s3oaopUrKQFqnUH0/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drive.google.com/file/d/1S7UL1Fx7RuFS_PmbEHwzExZ650FxKz1U/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drive.google.com/file/d/1R_fI4a_5aH-cJ2UJ_Liq3N41xfDyU4PW/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fnN3O_V4rXUUA0Oco-SIL7vzQmO41hPk/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gTBeXzN0bTlJdDmYcR2swFG3FCcMwckJ/view" TargetMode="External"/><Relationship Id="rId4" Type="http://schemas.openxmlformats.org/officeDocument/2006/relationships/image" Target="../media/image1.pn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drive.google.com/file/d/1A_bVmBXTo-jx1jiv2JySsYr_Qh4tYweJ/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iX_wwtUhSwVQqS0a2h7xAF4z5RinL6mH/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drive.google.com/file/d/16hV4idrxG1kYNWuj2U1tOytvzBtfzhSM/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frwoqowIjnjWGLpGMRymOm6K4pSjMT1f/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4" name="Shape 84"/>
        <p:cNvGrpSpPr/>
        <p:nvPr/>
      </p:nvGrpSpPr>
      <p:grpSpPr>
        <a:xfrm>
          <a:off x="0" y="0"/>
          <a:ext cx="0" cy="0"/>
          <a:chOff x="0" y="0"/>
          <a:chExt cx="0" cy="0"/>
        </a:xfrm>
      </p:grpSpPr>
      <p:sp>
        <p:nvSpPr>
          <p:cNvPr id="85" name="Google Shape;85;p13"/>
          <p:cNvSpPr txBox="1"/>
          <p:nvPr>
            <p:ph type="ctrTitle"/>
          </p:nvPr>
        </p:nvSpPr>
        <p:spPr>
          <a:xfrm>
            <a:off x="518025" y="1219126"/>
            <a:ext cx="8222100" cy="1021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1155CC"/>
                </a:solidFill>
              </a:rPr>
              <a:t>     </a:t>
            </a:r>
            <a:r>
              <a:rPr lang="en" sz="4500">
                <a:solidFill>
                  <a:srgbClr val="3C78D8"/>
                </a:solidFill>
              </a:rPr>
              <a:t>EZ-SCOOTER</a:t>
            </a:r>
            <a:r>
              <a:rPr lang="en" sz="4500"/>
              <a:t> </a:t>
            </a:r>
            <a:endParaRPr sz="4500"/>
          </a:p>
        </p:txBody>
      </p:sp>
      <p:sp>
        <p:nvSpPr>
          <p:cNvPr id="86" name="Google Shape;86;p13"/>
          <p:cNvSpPr txBox="1"/>
          <p:nvPr>
            <p:ph idx="1" type="subTitle"/>
          </p:nvPr>
        </p:nvSpPr>
        <p:spPr>
          <a:xfrm>
            <a:off x="624800" y="2529026"/>
            <a:ext cx="8222100" cy="201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r>
              <a:rPr lang="en">
                <a:solidFill>
                  <a:srgbClr val="999999"/>
                </a:solidFill>
              </a:rPr>
              <a:t>            </a:t>
            </a:r>
            <a:r>
              <a:rPr lang="en" sz="2433">
                <a:solidFill>
                  <a:srgbClr val="999999"/>
                </a:solidFill>
              </a:rPr>
              <a:t>Final</a:t>
            </a:r>
            <a:r>
              <a:rPr lang="en" sz="2433">
                <a:solidFill>
                  <a:srgbClr val="999999"/>
                </a:solidFill>
              </a:rPr>
              <a:t> Presentation </a:t>
            </a:r>
            <a:endParaRPr sz="2433">
              <a:solidFill>
                <a:srgbClr val="999999"/>
              </a:solidFill>
            </a:endParaRPr>
          </a:p>
          <a:p>
            <a:pPr indent="457200" lvl="0" marL="2286000" rtl="0" algn="l">
              <a:spcBef>
                <a:spcPts val="0"/>
              </a:spcBef>
              <a:spcAft>
                <a:spcPts val="0"/>
              </a:spcAft>
              <a:buNone/>
            </a:pPr>
            <a:r>
              <a:rPr lang="en" sz="2433">
                <a:solidFill>
                  <a:srgbClr val="999999"/>
                </a:solidFill>
              </a:rPr>
              <a:t>Group 14</a:t>
            </a:r>
            <a:endParaRPr sz="2433">
              <a:solidFill>
                <a:srgbClr val="999999"/>
              </a:solidFill>
            </a:endParaRPr>
          </a:p>
          <a:p>
            <a:pPr indent="457200" lvl="0" marL="2286000" rtl="0" algn="l">
              <a:spcBef>
                <a:spcPts val="0"/>
              </a:spcBef>
              <a:spcAft>
                <a:spcPts val="0"/>
              </a:spcAft>
              <a:buNone/>
            </a:pPr>
            <a:r>
              <a:rPr lang="en" sz="2433">
                <a:solidFill>
                  <a:srgbClr val="999999"/>
                </a:solidFill>
              </a:rPr>
              <a:t> 					</a:t>
            </a:r>
            <a:r>
              <a:rPr lang="en" sz="2433">
                <a:solidFill>
                  <a:srgbClr val="666666"/>
                </a:solidFill>
              </a:rPr>
              <a:t>Carolina Geary (EE)</a:t>
            </a:r>
            <a:endParaRPr sz="2433">
              <a:solidFill>
                <a:srgbClr val="666666"/>
              </a:solidFill>
            </a:endParaRPr>
          </a:p>
          <a:p>
            <a:pPr indent="457200" lvl="0" marL="2286000" rtl="0" algn="l">
              <a:spcBef>
                <a:spcPts val="0"/>
              </a:spcBef>
              <a:spcAft>
                <a:spcPts val="0"/>
              </a:spcAft>
              <a:buNone/>
            </a:pPr>
            <a:r>
              <a:rPr lang="en" sz="2433">
                <a:solidFill>
                  <a:srgbClr val="666666"/>
                </a:solidFill>
              </a:rPr>
              <a:t>					Jacob Jardines(CPE)</a:t>
            </a:r>
            <a:endParaRPr sz="2433">
              <a:solidFill>
                <a:srgbClr val="666666"/>
              </a:solidFill>
            </a:endParaRPr>
          </a:p>
          <a:p>
            <a:pPr indent="457200" lvl="0" marL="2286000" rtl="0" algn="l">
              <a:spcBef>
                <a:spcPts val="0"/>
              </a:spcBef>
              <a:spcAft>
                <a:spcPts val="0"/>
              </a:spcAft>
              <a:buNone/>
            </a:pPr>
            <a:r>
              <a:rPr lang="en" sz="2433">
                <a:solidFill>
                  <a:srgbClr val="666666"/>
                </a:solidFill>
              </a:rPr>
              <a:t>					Tony Naylor       (EE)</a:t>
            </a:r>
            <a:endParaRPr sz="2433">
              <a:solidFill>
                <a:srgbClr val="666666"/>
              </a:solidFill>
            </a:endParaRPr>
          </a:p>
        </p:txBody>
      </p:sp>
      <p:sp>
        <p:nvSpPr>
          <p:cNvPr id="87" name="Google Shape;87;p13"/>
          <p:cNvSpPr txBox="1"/>
          <p:nvPr/>
        </p:nvSpPr>
        <p:spPr>
          <a:xfrm>
            <a:off x="1352625" y="4600525"/>
            <a:ext cx="7163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666666"/>
                </a:solidFill>
                <a:latin typeface="Roboto"/>
                <a:ea typeface="Roboto"/>
                <a:cs typeface="Roboto"/>
                <a:sym typeface="Roboto"/>
              </a:rPr>
              <a:t>THE </a:t>
            </a:r>
            <a:r>
              <a:rPr b="1" lang="en" sz="800">
                <a:solidFill>
                  <a:srgbClr val="666666"/>
                </a:solidFill>
                <a:latin typeface="Roboto"/>
                <a:ea typeface="Roboto"/>
                <a:cs typeface="Roboto"/>
                <a:sym typeface="Roboto"/>
              </a:rPr>
              <a:t>UNIVERSITY</a:t>
            </a:r>
            <a:r>
              <a:rPr b="1" lang="en" sz="800">
                <a:solidFill>
                  <a:srgbClr val="666666"/>
                </a:solidFill>
                <a:latin typeface="Roboto"/>
                <a:ea typeface="Roboto"/>
                <a:cs typeface="Roboto"/>
                <a:sym typeface="Roboto"/>
              </a:rPr>
              <a:t> OF CENTRAL FLORIDA * </a:t>
            </a:r>
            <a:r>
              <a:rPr b="1" lang="en" sz="800">
                <a:solidFill>
                  <a:srgbClr val="666666"/>
                </a:solidFill>
                <a:latin typeface="Roboto"/>
                <a:ea typeface="Roboto"/>
                <a:cs typeface="Roboto"/>
                <a:sym typeface="Roboto"/>
              </a:rPr>
              <a:t>DEPARTMENT OF ELECTRICAL AND COMPUTER ENGINEERING </a:t>
            </a:r>
            <a:r>
              <a:rPr b="1" lang="en" sz="800">
                <a:solidFill>
                  <a:srgbClr val="666666"/>
                </a:solidFill>
                <a:latin typeface="Roboto"/>
                <a:ea typeface="Roboto"/>
                <a:cs typeface="Roboto"/>
                <a:sym typeface="Roboto"/>
              </a:rPr>
              <a:t> </a:t>
            </a:r>
            <a:endParaRPr b="1" sz="800">
              <a:solidFill>
                <a:srgbClr val="666666"/>
              </a:solidFill>
              <a:latin typeface="Roboto"/>
              <a:ea typeface="Roboto"/>
              <a:cs typeface="Roboto"/>
              <a:sym typeface="Roboto"/>
            </a:endParaRPr>
          </a:p>
        </p:txBody>
      </p:sp>
      <p:pic>
        <p:nvPicPr>
          <p:cNvPr id="88" name="Google Shape;88;p13"/>
          <p:cNvPicPr preferRelativeResize="0"/>
          <p:nvPr/>
        </p:nvPicPr>
        <p:blipFill>
          <a:blip r:embed="rId3">
            <a:alphaModFix/>
          </a:blip>
          <a:stretch>
            <a:fillRect/>
          </a:stretch>
        </p:blipFill>
        <p:spPr>
          <a:xfrm>
            <a:off x="6549500" y="4451169"/>
            <a:ext cx="504563" cy="462516"/>
          </a:xfrm>
          <a:prstGeom prst="rect">
            <a:avLst/>
          </a:prstGeom>
          <a:noFill/>
          <a:ln>
            <a:noFill/>
          </a:ln>
        </p:spPr>
      </p:pic>
      <p:pic>
        <p:nvPicPr>
          <p:cNvPr id="89" name="Google Shape;89;p13" title="newCDR-1.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Electronic Speed Controller</a:t>
            </a:r>
            <a:endParaRPr>
              <a:solidFill>
                <a:srgbClr val="000000"/>
              </a:solidFill>
            </a:endParaRPr>
          </a:p>
        </p:txBody>
      </p:sp>
      <p:sp>
        <p:nvSpPr>
          <p:cNvPr id="171" name="Google Shape;171;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200">
                <a:solidFill>
                  <a:srgbClr val="000000"/>
                </a:solidFill>
                <a:latin typeface="Arial"/>
                <a:ea typeface="Arial"/>
                <a:cs typeface="Arial"/>
                <a:sym typeface="Arial"/>
              </a:rPr>
              <a:t>Provides the vital function of controlling the power delivered from the battery to the motor. Alternating voltage level between the motor’s three phase input and with at a correct rate that allows for </a:t>
            </a:r>
            <a:r>
              <a:rPr lang="en" sz="1200">
                <a:solidFill>
                  <a:srgbClr val="000000"/>
                </a:solidFill>
                <a:latin typeface="Arial"/>
                <a:ea typeface="Arial"/>
                <a:cs typeface="Arial"/>
                <a:sym typeface="Arial"/>
              </a:rPr>
              <a:t>optimal</a:t>
            </a:r>
            <a:r>
              <a:rPr lang="en" sz="1200">
                <a:solidFill>
                  <a:srgbClr val="000000"/>
                </a:solidFill>
                <a:latin typeface="Arial"/>
                <a:ea typeface="Arial"/>
                <a:cs typeface="Arial"/>
                <a:sym typeface="Arial"/>
              </a:rPr>
              <a:t> motor operation. Additionally, our electronic speed controller will provide all sensor monitoring and provide all required command signals for our design.</a:t>
            </a:r>
            <a:endParaRPr sz="1200">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en" sz="1200">
                <a:solidFill>
                  <a:srgbClr val="000000"/>
                </a:solidFill>
                <a:latin typeface="Arial"/>
                <a:ea typeface="Arial"/>
                <a:cs typeface="Arial"/>
                <a:sym typeface="Arial"/>
              </a:rPr>
              <a:t>Because of the three phase motor inputs, our speed controller utilizes MOSFETs to alternate </a:t>
            </a:r>
            <a:r>
              <a:rPr lang="en" sz="1200">
                <a:solidFill>
                  <a:srgbClr val="000000"/>
                </a:solidFill>
                <a:latin typeface="Arial"/>
                <a:ea typeface="Arial"/>
                <a:cs typeface="Arial"/>
                <a:sym typeface="Arial"/>
              </a:rPr>
              <a:t>which motor input will receive a high, low, or neutral voltage at a given time</a:t>
            </a:r>
            <a:r>
              <a:rPr lang="en" sz="1200">
                <a:solidFill>
                  <a:srgbClr val="000000"/>
                </a:solidFill>
                <a:latin typeface="Arial"/>
                <a:ea typeface="Arial"/>
                <a:cs typeface="Arial"/>
                <a:sym typeface="Arial"/>
              </a:rPr>
              <a:t>. The gate of each of the MOSFETs is connected indirectly to output pins of our MCU, allowing for the MCU to c</a:t>
            </a:r>
            <a:r>
              <a:rPr lang="en" sz="1200">
                <a:solidFill>
                  <a:srgbClr val="000000"/>
                </a:solidFill>
                <a:latin typeface="Arial"/>
                <a:ea typeface="Arial"/>
                <a:cs typeface="Arial"/>
                <a:sym typeface="Arial"/>
              </a:rPr>
              <a:t>ontrol the hub motor’s operation. </a:t>
            </a:r>
            <a:endParaRPr sz="12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t/>
            </a:r>
            <a:endParaRPr sz="1200">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lang="en" sz="1200">
                <a:solidFill>
                  <a:srgbClr val="000000"/>
                </a:solidFill>
                <a:latin typeface="Arial"/>
                <a:ea typeface="Arial"/>
                <a:cs typeface="Arial"/>
                <a:sym typeface="Arial"/>
              </a:rPr>
              <a:t>The ESC will also be responsible for monitoring several input channels from different sensors, such at the gyro-accelerometer, joystick, light sensors, and etc. Based on the sensor readings the ESC will provide automated control signals to the motor and light subsystems.</a:t>
            </a:r>
            <a:endParaRPr sz="1200">
              <a:solidFill>
                <a:srgbClr val="000000"/>
              </a:solidFill>
              <a:latin typeface="Arial"/>
              <a:ea typeface="Arial"/>
              <a:cs typeface="Arial"/>
              <a:sym typeface="Arial"/>
            </a:endParaRPr>
          </a:p>
          <a:p>
            <a:pPr indent="0" lvl="0" marL="0" rtl="0" algn="just">
              <a:spcBef>
                <a:spcPts val="0"/>
              </a:spcBef>
              <a:spcAft>
                <a:spcPts val="0"/>
              </a:spcAft>
              <a:buNone/>
            </a:pPr>
            <a:r>
              <a:t/>
            </a:r>
            <a:endParaRPr sz="12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t/>
            </a:r>
            <a:endParaRPr sz="1200">
              <a:solidFill>
                <a:srgbClr val="000000"/>
              </a:solidFill>
              <a:latin typeface="Arial"/>
              <a:ea typeface="Arial"/>
              <a:cs typeface="Arial"/>
              <a:sym typeface="Arial"/>
            </a:endParaRPr>
          </a:p>
        </p:txBody>
      </p:sp>
      <p:pic>
        <p:nvPicPr>
          <p:cNvPr id="172" name="Google Shape;172;p22" title="slide_11.mp3">
            <a:hlinkClick r:id="rId3"/>
          </p:cNvPr>
          <p:cNvPicPr preferRelativeResize="0"/>
          <p:nvPr/>
        </p:nvPicPr>
        <p:blipFill>
          <a:blip r:embed="rId4">
            <a:alphaModFix/>
          </a:blip>
          <a:stretch>
            <a:fillRect/>
          </a:stretch>
        </p:blipFill>
        <p:spPr>
          <a:xfrm>
            <a:off x="311700" y="3654475"/>
            <a:ext cx="269825" cy="26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Voltage Regulation</a:t>
            </a:r>
            <a:endParaRPr>
              <a:solidFill>
                <a:schemeClr val="dk2"/>
              </a:solidFill>
            </a:endParaRPr>
          </a:p>
        </p:txBody>
      </p:sp>
      <p:sp>
        <p:nvSpPr>
          <p:cNvPr id="178" name="Google Shape;178;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majority of our parts were selected to have compatible operating voltage ranges of approx 24V. However, there were several part and design integrations that required voltage upsteps or </a:t>
            </a:r>
            <a:r>
              <a:rPr lang="en"/>
              <a:t>downsteps</a:t>
            </a:r>
            <a:r>
              <a:rPr lang="en"/>
              <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Notable examples include the downstep from the two serial battery packs, approx. 22.2V, to the microcontrollers 5V input and the downstep  required from battery to the amplifier included in our light circuitry of 12</a:t>
            </a:r>
            <a:r>
              <a:rPr lang="en"/>
              <a:t>V.</a:t>
            </a:r>
            <a:endParaRPr/>
          </a:p>
          <a:p>
            <a:pPr indent="0" lvl="0" marL="0" rtl="0" algn="l">
              <a:spcBef>
                <a:spcPts val="1200"/>
              </a:spcBef>
              <a:spcAft>
                <a:spcPts val="1200"/>
              </a:spcAft>
              <a:buNone/>
            </a:pPr>
            <a:r>
              <a:t/>
            </a:r>
            <a:endParaRPr/>
          </a:p>
        </p:txBody>
      </p:sp>
      <p:pic>
        <p:nvPicPr>
          <p:cNvPr id="179" name="Google Shape;179;p23" title="レコーディング.mp3">
            <a:hlinkClick r:id="rId3"/>
          </p:cNvPr>
          <p:cNvPicPr preferRelativeResize="0"/>
          <p:nvPr/>
        </p:nvPicPr>
        <p:blipFill>
          <a:blip r:embed="rId4">
            <a:alphaModFix/>
          </a:blip>
          <a:stretch>
            <a:fillRect/>
          </a:stretch>
        </p:blipFill>
        <p:spPr>
          <a:xfrm>
            <a:off x="152400" y="4721275"/>
            <a:ext cx="269825" cy="269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Mosfets</a:t>
            </a:r>
            <a:endParaRPr>
              <a:solidFill>
                <a:schemeClr val="dk2"/>
              </a:solidFill>
            </a:endParaRPr>
          </a:p>
        </p:txBody>
      </p:sp>
      <p:sp>
        <p:nvSpPr>
          <p:cNvPr id="185" name="Google Shape;185;p24"/>
          <p:cNvSpPr txBox="1"/>
          <p:nvPr>
            <p:ph idx="1" type="body"/>
          </p:nvPr>
        </p:nvSpPr>
        <p:spPr>
          <a:xfrm>
            <a:off x="311700" y="1229875"/>
            <a:ext cx="3556800" cy="3339000"/>
          </a:xfrm>
          <a:prstGeom prst="rect">
            <a:avLst/>
          </a:prstGeom>
        </p:spPr>
        <p:txBody>
          <a:bodyPr anchorCtr="0" anchor="t" bIns="91425" lIns="91425" spcFirstLastPara="1" rIns="91425" wrap="square" tIns="91425">
            <a:normAutofit/>
          </a:bodyPr>
          <a:lstStyle/>
          <a:p>
            <a:pPr indent="0" lvl="0" marL="0" rtl="0" algn="just">
              <a:lnSpc>
                <a:spcPct val="85000"/>
              </a:lnSpc>
              <a:spcBef>
                <a:spcPts val="0"/>
              </a:spcBef>
              <a:spcAft>
                <a:spcPts val="0"/>
              </a:spcAft>
              <a:buNone/>
            </a:pPr>
            <a:r>
              <a:rPr lang="en" sz="1400"/>
              <a:t>The most common configuration for sequentially applying current to a three phase BLDC motor is the use of MOSFETs and this the design strategy that we went with to implement our ESC’s controller over the motor output. </a:t>
            </a:r>
            <a:endParaRPr sz="1400"/>
          </a:p>
          <a:p>
            <a:pPr indent="0" lvl="0" marL="0" rtl="0" algn="just">
              <a:lnSpc>
                <a:spcPct val="85000"/>
              </a:lnSpc>
              <a:spcBef>
                <a:spcPts val="1200"/>
              </a:spcBef>
              <a:spcAft>
                <a:spcPts val="1200"/>
              </a:spcAft>
              <a:buNone/>
            </a:pPr>
            <a:r>
              <a:rPr lang="en" sz="1400"/>
              <a:t>By using three pairs of power MOSFETs arranged in a bridge structure, each pair is able to control the switching of one phase of the motor. The MOSFETs are controlled by using the microcontroller-driver output applied to the MOSFET gates to open and close them.</a:t>
            </a:r>
            <a:endParaRPr sz="1400"/>
          </a:p>
        </p:txBody>
      </p:sp>
      <p:pic>
        <p:nvPicPr>
          <p:cNvPr id="186" name="Google Shape;186;p24"/>
          <p:cNvPicPr preferRelativeResize="0"/>
          <p:nvPr/>
        </p:nvPicPr>
        <p:blipFill>
          <a:blip r:embed="rId3">
            <a:alphaModFix/>
          </a:blip>
          <a:stretch>
            <a:fillRect/>
          </a:stretch>
        </p:blipFill>
        <p:spPr>
          <a:xfrm>
            <a:off x="4361850" y="410000"/>
            <a:ext cx="3500000" cy="3480075"/>
          </a:xfrm>
          <a:prstGeom prst="rect">
            <a:avLst/>
          </a:prstGeom>
          <a:noFill/>
          <a:ln>
            <a:noFill/>
          </a:ln>
        </p:spPr>
      </p:pic>
      <p:pic>
        <p:nvPicPr>
          <p:cNvPr id="187" name="Google Shape;187;p24" title="slide_13.mp3">
            <a:hlinkClick r:id="rId4"/>
          </p:cNvPr>
          <p:cNvPicPr preferRelativeResize="0"/>
          <p:nvPr/>
        </p:nvPicPr>
        <p:blipFill>
          <a:blip r:embed="rId5">
            <a:alphaModFix/>
          </a:blip>
          <a:stretch>
            <a:fillRect/>
          </a:stretch>
        </p:blipFill>
        <p:spPr>
          <a:xfrm>
            <a:off x="4343400" y="4111675"/>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Drivers</a:t>
            </a:r>
            <a:endParaRPr>
              <a:solidFill>
                <a:schemeClr val="dk2"/>
              </a:solidFill>
            </a:endParaRPr>
          </a:p>
        </p:txBody>
      </p:sp>
      <p:sp>
        <p:nvSpPr>
          <p:cNvPr id="193" name="Google Shape;193;p25"/>
          <p:cNvSpPr txBox="1"/>
          <p:nvPr>
            <p:ph idx="1" type="body"/>
          </p:nvPr>
        </p:nvSpPr>
        <p:spPr>
          <a:xfrm>
            <a:off x="311700" y="1229875"/>
            <a:ext cx="42603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The drivers that were included in our initial design, used to step up the outputs from our microcontroller output pins and apply the resulting 24V to the MOSFET gates and turn on the MOSFETs as needed, were ultimately </a:t>
            </a:r>
            <a:r>
              <a:rPr lang="en"/>
              <a:t>unnecessary</a:t>
            </a:r>
            <a:r>
              <a:rPr lang="en"/>
              <a:t>. Because the the nature of the 3-phase motor we used, where the voltage drop across the motor is </a:t>
            </a:r>
            <a:r>
              <a:rPr lang="en"/>
              <a:t>minimum</a:t>
            </a:r>
            <a:r>
              <a:rPr lang="en"/>
              <a:t>. We repurposed these drivers to be used with our light </a:t>
            </a:r>
            <a:r>
              <a:rPr lang="en"/>
              <a:t>circuitry, replacing several voltage doublers. </a:t>
            </a:r>
            <a:endParaRPr/>
          </a:p>
          <a:p>
            <a:pPr indent="0" lvl="0" marL="0" rtl="0" algn="l">
              <a:spcBef>
                <a:spcPts val="1200"/>
              </a:spcBef>
              <a:spcAft>
                <a:spcPts val="1200"/>
              </a:spcAft>
              <a:buNone/>
            </a:pPr>
            <a:r>
              <a:t/>
            </a:r>
            <a:endParaRPr/>
          </a:p>
        </p:txBody>
      </p:sp>
      <p:pic>
        <p:nvPicPr>
          <p:cNvPr id="194" name="Google Shape;194;p25"/>
          <p:cNvPicPr preferRelativeResize="0"/>
          <p:nvPr/>
        </p:nvPicPr>
        <p:blipFill>
          <a:blip r:embed="rId3">
            <a:alphaModFix/>
          </a:blip>
          <a:stretch>
            <a:fillRect/>
          </a:stretch>
        </p:blipFill>
        <p:spPr>
          <a:xfrm>
            <a:off x="4572000" y="410000"/>
            <a:ext cx="4267200" cy="3375899"/>
          </a:xfrm>
          <a:prstGeom prst="rect">
            <a:avLst/>
          </a:prstGeom>
          <a:noFill/>
          <a:ln>
            <a:noFill/>
          </a:ln>
        </p:spPr>
      </p:pic>
      <p:pic>
        <p:nvPicPr>
          <p:cNvPr id="195" name="Google Shape;195;p25" title="レコーディング.mp3">
            <a:hlinkClick r:id="rId4"/>
          </p:cNvPr>
          <p:cNvPicPr preferRelativeResize="0"/>
          <p:nvPr/>
        </p:nvPicPr>
        <p:blipFill>
          <a:blip r:embed="rId5">
            <a:alphaModFix/>
          </a:blip>
          <a:stretch>
            <a:fillRect/>
          </a:stretch>
        </p:blipFill>
        <p:spPr>
          <a:xfrm>
            <a:off x="311700" y="4111674"/>
            <a:ext cx="457200" cy="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PCB</a:t>
            </a:r>
            <a:endParaRPr>
              <a:solidFill>
                <a:schemeClr val="dk2"/>
              </a:solidFill>
            </a:endParaRPr>
          </a:p>
        </p:txBody>
      </p:sp>
      <p:sp>
        <p:nvSpPr>
          <p:cNvPr id="201" name="Google Shape;201;p26"/>
          <p:cNvSpPr txBox="1"/>
          <p:nvPr>
            <p:ph idx="1" type="body"/>
          </p:nvPr>
        </p:nvSpPr>
        <p:spPr>
          <a:xfrm>
            <a:off x="311700" y="1229875"/>
            <a:ext cx="4260300" cy="3339000"/>
          </a:xfrm>
          <a:prstGeom prst="rect">
            <a:avLst/>
          </a:prstGeom>
        </p:spPr>
        <p:txBody>
          <a:bodyPr anchorCtr="0" anchor="t" bIns="91425" lIns="91425" spcFirstLastPara="1" rIns="91425" wrap="square" tIns="91425">
            <a:normAutofit fontScale="77500" lnSpcReduction="20000"/>
          </a:bodyPr>
          <a:lstStyle/>
          <a:p>
            <a:pPr indent="0" lvl="0" marL="0" rtl="0" algn="l">
              <a:spcBef>
                <a:spcPts val="2000"/>
              </a:spcBef>
              <a:spcAft>
                <a:spcPts val="0"/>
              </a:spcAft>
              <a:buNone/>
            </a:pPr>
            <a:r>
              <a:rPr lang="en"/>
              <a:t>Our designed PCB will, in </a:t>
            </a:r>
            <a:r>
              <a:rPr lang="en"/>
              <a:t>essence,</a:t>
            </a:r>
            <a:r>
              <a:rPr lang="en"/>
              <a:t> </a:t>
            </a:r>
            <a:r>
              <a:rPr lang="en"/>
              <a:t> act as the brain of the electric scooter, monitoring sensor data, Computing logic, and driving the motor. Additionally, the PCB will incorporate all required voltage regulations and switching required for our design.</a:t>
            </a:r>
            <a:endParaRPr/>
          </a:p>
          <a:p>
            <a:pPr indent="0" lvl="0" marL="0" rtl="0" algn="l">
              <a:spcBef>
                <a:spcPts val="2000"/>
              </a:spcBef>
              <a:spcAft>
                <a:spcPts val="2000"/>
              </a:spcAft>
              <a:buNone/>
            </a:pPr>
            <a:r>
              <a:rPr lang="en"/>
              <a:t>A few of the  PCBs functions are monitoring the light sensors in order to automatically control the headlight and taillight of the scooter,monitoring the accelerometer gyroscope sensor to monitor the tilt and acceleration and deceleration of the electric scooter to automatically limit certain parameters of the scooter's performance, monitor the state of the motor using a hall sensor, and controlling the 3-phase motor input to drive performance.</a:t>
            </a:r>
            <a:endParaRPr/>
          </a:p>
        </p:txBody>
      </p:sp>
      <p:pic>
        <p:nvPicPr>
          <p:cNvPr id="202" name="Google Shape;202;p26"/>
          <p:cNvPicPr preferRelativeResize="0"/>
          <p:nvPr/>
        </p:nvPicPr>
        <p:blipFill>
          <a:blip r:embed="rId3">
            <a:alphaModFix/>
          </a:blip>
          <a:stretch>
            <a:fillRect/>
          </a:stretch>
        </p:blipFill>
        <p:spPr>
          <a:xfrm>
            <a:off x="5636925" y="410000"/>
            <a:ext cx="2076100" cy="3494250"/>
          </a:xfrm>
          <a:prstGeom prst="rect">
            <a:avLst/>
          </a:prstGeom>
          <a:noFill/>
          <a:ln>
            <a:noFill/>
          </a:ln>
        </p:spPr>
      </p:pic>
      <p:pic>
        <p:nvPicPr>
          <p:cNvPr id="203" name="Google Shape;203;p26"/>
          <p:cNvPicPr preferRelativeResize="0"/>
          <p:nvPr/>
        </p:nvPicPr>
        <p:blipFill>
          <a:blip r:embed="rId4">
            <a:alphaModFix/>
          </a:blip>
          <a:stretch>
            <a:fillRect/>
          </a:stretch>
        </p:blipFill>
        <p:spPr>
          <a:xfrm>
            <a:off x="7713025" y="410000"/>
            <a:ext cx="1126175" cy="2137072"/>
          </a:xfrm>
          <a:prstGeom prst="rect">
            <a:avLst/>
          </a:prstGeom>
          <a:noFill/>
          <a:ln>
            <a:noFill/>
          </a:ln>
        </p:spPr>
      </p:pic>
      <p:pic>
        <p:nvPicPr>
          <p:cNvPr id="204" name="Google Shape;204;p26" title="slide_15.mp3">
            <a:hlinkClick r:id="rId5"/>
          </p:cNvPr>
          <p:cNvPicPr preferRelativeResize="0"/>
          <p:nvPr/>
        </p:nvPicPr>
        <p:blipFill>
          <a:blip r:embed="rId6">
            <a:alphaModFix/>
          </a:blip>
          <a:stretch>
            <a:fillRect/>
          </a:stretch>
        </p:blipFill>
        <p:spPr>
          <a:xfrm>
            <a:off x="5636925" y="4111675"/>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Software Functionality</a:t>
            </a:r>
            <a:endParaRPr>
              <a:solidFill>
                <a:schemeClr val="dk2"/>
              </a:solidFill>
            </a:endParaRPr>
          </a:p>
        </p:txBody>
      </p:sp>
      <p:sp>
        <p:nvSpPr>
          <p:cNvPr id="210" name="Google Shape;210;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t>The software portion of the EZ smart scooter will be implemented on the ATMega328P, which will be able to take in different types of inputs and outputs that will be utilized within our code. The code that will be </a:t>
            </a:r>
            <a:r>
              <a:rPr lang="en" sz="1300"/>
              <a:t>implemented</a:t>
            </a:r>
            <a:r>
              <a:rPr lang="en" sz="1300"/>
              <a:t> will have different functionality such as, sensor input from the </a:t>
            </a:r>
            <a:r>
              <a:rPr lang="en" sz="1300"/>
              <a:t>Gyroscope Accelerometer</a:t>
            </a:r>
            <a:r>
              <a:rPr lang="en" sz="1300"/>
              <a:t> to be able to read the incoming speed, the speed for the scooter will then be displayed on the LCD display for the user, and the motor will be receiving signals in rhythmic waves that will give info in relation to the speed. The code will be compiled on Arduino Integrated Development Environment (IDE).</a:t>
            </a:r>
            <a:endParaRPr sz="1300"/>
          </a:p>
        </p:txBody>
      </p:sp>
      <p:pic>
        <p:nvPicPr>
          <p:cNvPr id="211" name="Google Shape;211;p27"/>
          <p:cNvPicPr preferRelativeResize="0"/>
          <p:nvPr/>
        </p:nvPicPr>
        <p:blipFill>
          <a:blip r:embed="rId3">
            <a:alphaModFix/>
          </a:blip>
          <a:stretch>
            <a:fillRect/>
          </a:stretch>
        </p:blipFill>
        <p:spPr>
          <a:xfrm>
            <a:off x="2298375" y="2761575"/>
            <a:ext cx="4547224" cy="2059925"/>
          </a:xfrm>
          <a:prstGeom prst="rect">
            <a:avLst/>
          </a:prstGeom>
          <a:noFill/>
          <a:ln>
            <a:noFill/>
          </a:ln>
        </p:spPr>
      </p:pic>
      <p:pic>
        <p:nvPicPr>
          <p:cNvPr id="212" name="Google Shape;212;p27" title="Software functionality.mp3">
            <a:hlinkClick r:id="rId4"/>
          </p:cNvPr>
          <p:cNvPicPr preferRelativeResize="0"/>
          <p:nvPr/>
        </p:nvPicPr>
        <p:blipFill>
          <a:blip r:embed="rId5">
            <a:alphaModFix/>
          </a:blip>
          <a:stretch>
            <a:fillRect/>
          </a:stretch>
        </p:blipFill>
        <p:spPr>
          <a:xfrm>
            <a:off x="8131325" y="363013"/>
            <a:ext cx="543000" cy="54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Sensor Input</a:t>
            </a:r>
            <a:endParaRPr>
              <a:solidFill>
                <a:schemeClr val="dk2"/>
              </a:solidFill>
            </a:endParaRPr>
          </a:p>
        </p:txBody>
      </p:sp>
      <p:sp>
        <p:nvSpPr>
          <p:cNvPr id="218" name="Google Shape;218;p28"/>
          <p:cNvSpPr txBox="1"/>
          <p:nvPr>
            <p:ph idx="1" type="body"/>
          </p:nvPr>
        </p:nvSpPr>
        <p:spPr>
          <a:xfrm>
            <a:off x="311700" y="1229875"/>
            <a:ext cx="3949200" cy="3464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a:t>The sensor allows the microcontroller to calculate the tilt of the scooter, which will be read from the Gyroscope Accelerometer. The input will be taken in by using a function called pinMode and we are going to use that function to call it “pinMode(gyro, INPUT)”. The gyroscope will be defined using the #define function which be connected into an analog input. To be able to calculate the tilt of the scooter we must use an interrupt function called ISR (TIMER0_COMPA_vect) which will be always running and needs to be continuous due to the fact that the tilt of the scooter needs to be constantly updated and read as a binary number with it being a digital HI or digital LO. </a:t>
            </a:r>
            <a:endParaRPr/>
          </a:p>
        </p:txBody>
      </p:sp>
      <p:pic>
        <p:nvPicPr>
          <p:cNvPr id="219" name="Google Shape;219;p28"/>
          <p:cNvPicPr preferRelativeResize="0"/>
          <p:nvPr/>
        </p:nvPicPr>
        <p:blipFill>
          <a:blip r:embed="rId3">
            <a:alphaModFix/>
          </a:blip>
          <a:stretch>
            <a:fillRect/>
          </a:stretch>
        </p:blipFill>
        <p:spPr>
          <a:xfrm>
            <a:off x="4654875" y="1406150"/>
            <a:ext cx="3112700" cy="2144725"/>
          </a:xfrm>
          <a:prstGeom prst="rect">
            <a:avLst/>
          </a:prstGeom>
          <a:noFill/>
          <a:ln>
            <a:noFill/>
          </a:ln>
        </p:spPr>
      </p:pic>
      <p:pic>
        <p:nvPicPr>
          <p:cNvPr id="220" name="Google Shape;220;p28" title="Sensor Input.mp3">
            <a:hlinkClick r:id="rId4"/>
          </p:cNvPr>
          <p:cNvPicPr preferRelativeResize="0"/>
          <p:nvPr/>
        </p:nvPicPr>
        <p:blipFill>
          <a:blip r:embed="rId5">
            <a:alphaModFix/>
          </a:blip>
          <a:stretch>
            <a:fillRect/>
          </a:stretch>
        </p:blipFill>
        <p:spPr>
          <a:xfrm>
            <a:off x="8127075" y="485300"/>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LCD Display</a:t>
            </a:r>
            <a:endParaRPr>
              <a:solidFill>
                <a:schemeClr val="dk2"/>
              </a:solidFill>
            </a:endParaRPr>
          </a:p>
        </p:txBody>
      </p:sp>
      <p:sp>
        <p:nvSpPr>
          <p:cNvPr id="226" name="Google Shape;226;p2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The LCD display will show the calculated speed values, location, time, and battery percentage from the sensor input calculation. There will be functions that will help format the LCD display to its best degree. The function that I am referring to are these:</a:t>
            </a:r>
            <a:endParaRPr sz="1500"/>
          </a:p>
          <a:p>
            <a:pPr indent="0" lvl="0" marL="0" rtl="0" algn="l">
              <a:spcBef>
                <a:spcPts val="1200"/>
              </a:spcBef>
              <a:spcAft>
                <a:spcPts val="1200"/>
              </a:spcAft>
              <a:buNone/>
            </a:pPr>
            <a:r>
              <a:t/>
            </a:r>
            <a:endParaRPr/>
          </a:p>
        </p:txBody>
      </p:sp>
      <p:pic>
        <p:nvPicPr>
          <p:cNvPr id="227" name="Google Shape;227;p29"/>
          <p:cNvPicPr preferRelativeResize="0"/>
          <p:nvPr/>
        </p:nvPicPr>
        <p:blipFill>
          <a:blip r:embed="rId3">
            <a:alphaModFix/>
          </a:blip>
          <a:stretch>
            <a:fillRect/>
          </a:stretch>
        </p:blipFill>
        <p:spPr>
          <a:xfrm>
            <a:off x="2446525" y="2177525"/>
            <a:ext cx="4149500" cy="2161975"/>
          </a:xfrm>
          <a:prstGeom prst="rect">
            <a:avLst/>
          </a:prstGeom>
          <a:noFill/>
          <a:ln>
            <a:noFill/>
          </a:ln>
        </p:spPr>
      </p:pic>
      <p:pic>
        <p:nvPicPr>
          <p:cNvPr id="228" name="Google Shape;228;p29" title="LCD Display.mp3">
            <a:hlinkClick r:id="rId4"/>
          </p:cNvPr>
          <p:cNvPicPr preferRelativeResize="0"/>
          <p:nvPr/>
        </p:nvPicPr>
        <p:blipFill>
          <a:blip r:embed="rId5">
            <a:alphaModFix/>
          </a:blip>
          <a:stretch>
            <a:fillRect/>
          </a:stretch>
        </p:blipFill>
        <p:spPr>
          <a:xfrm>
            <a:off x="8177400" y="439575"/>
            <a:ext cx="393125" cy="47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Algorithm</a:t>
            </a:r>
            <a:endParaRPr>
              <a:solidFill>
                <a:schemeClr val="dk2"/>
              </a:solidFill>
            </a:endParaRPr>
          </a:p>
        </p:txBody>
      </p:sp>
      <p:sp>
        <p:nvSpPr>
          <p:cNvPr id="234" name="Google Shape;234;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300"/>
              <a:t>This code will be represented in two different sections that will work towards two different tasks and obviously each task that is assigned will contain variables and constants that need being defined. Anything related to the inputs and outputs will be referred to the headers and library and these will always be at the top of the code like all other languages. Below is a representation of how a task will be compiled shown with descriptions.</a:t>
            </a:r>
            <a:endParaRPr sz="1300"/>
          </a:p>
          <a:p>
            <a:pPr indent="0" lvl="0" marL="0" rtl="0" algn="l">
              <a:spcBef>
                <a:spcPts val="1200"/>
              </a:spcBef>
              <a:spcAft>
                <a:spcPts val="0"/>
              </a:spcAft>
              <a:buNone/>
            </a:pPr>
            <a:r>
              <a:rPr lang="en" sz="1250"/>
              <a:t>LCD Display:</a:t>
            </a:r>
            <a:endParaRPr sz="1250"/>
          </a:p>
          <a:p>
            <a:pPr indent="0" lvl="0" marL="0" rtl="0" algn="just">
              <a:spcBef>
                <a:spcPts val="1200"/>
              </a:spcBef>
              <a:spcAft>
                <a:spcPts val="0"/>
              </a:spcAft>
              <a:buNone/>
            </a:pPr>
            <a:r>
              <a:rPr lang="en" sz="1250">
                <a:solidFill>
                  <a:srgbClr val="000000"/>
                </a:solidFill>
              </a:rPr>
              <a:t>·        Headers/Libraries</a:t>
            </a:r>
            <a:endParaRPr sz="1250">
              <a:solidFill>
                <a:srgbClr val="000000"/>
              </a:solidFill>
            </a:endParaRPr>
          </a:p>
          <a:p>
            <a:pPr indent="0" lvl="0" marL="0" rtl="0" algn="just">
              <a:spcBef>
                <a:spcPts val="1200"/>
              </a:spcBef>
              <a:spcAft>
                <a:spcPts val="0"/>
              </a:spcAft>
              <a:buNone/>
            </a:pPr>
            <a:r>
              <a:rPr lang="en" sz="1250">
                <a:solidFill>
                  <a:srgbClr val="000000"/>
                </a:solidFill>
              </a:rPr>
              <a:t>·         START</a:t>
            </a:r>
            <a:endParaRPr sz="1250">
              <a:solidFill>
                <a:srgbClr val="000000"/>
              </a:solidFill>
            </a:endParaRPr>
          </a:p>
          <a:p>
            <a:pPr indent="0" lvl="0" marL="0" rtl="0" algn="just">
              <a:spcBef>
                <a:spcPts val="1200"/>
              </a:spcBef>
              <a:spcAft>
                <a:spcPts val="0"/>
              </a:spcAft>
              <a:buNone/>
            </a:pPr>
            <a:r>
              <a:rPr lang="en" sz="1250">
                <a:solidFill>
                  <a:srgbClr val="000000"/>
                </a:solidFill>
              </a:rPr>
              <a:t>·         Clear display</a:t>
            </a:r>
            <a:endParaRPr sz="1250">
              <a:solidFill>
                <a:srgbClr val="000000"/>
              </a:solidFill>
            </a:endParaRPr>
          </a:p>
          <a:p>
            <a:pPr indent="0" lvl="0" marL="0" rtl="0" algn="just">
              <a:spcBef>
                <a:spcPts val="1200"/>
              </a:spcBef>
              <a:spcAft>
                <a:spcPts val="0"/>
              </a:spcAft>
              <a:buNone/>
            </a:pPr>
            <a:r>
              <a:rPr lang="en" sz="1250">
                <a:solidFill>
                  <a:srgbClr val="000000"/>
                </a:solidFill>
              </a:rPr>
              <a:t>·         Print the Odometer which displays the speed</a:t>
            </a:r>
            <a:endParaRPr sz="1250">
              <a:solidFill>
                <a:srgbClr val="000000"/>
              </a:solidFill>
            </a:endParaRPr>
          </a:p>
          <a:p>
            <a:pPr indent="0" lvl="0" marL="0" rtl="0" algn="just">
              <a:spcBef>
                <a:spcPts val="1200"/>
              </a:spcBef>
              <a:spcAft>
                <a:spcPts val="0"/>
              </a:spcAft>
              <a:buNone/>
            </a:pPr>
            <a:r>
              <a:rPr lang="en" sz="1250">
                <a:solidFill>
                  <a:srgbClr val="000000"/>
                </a:solidFill>
              </a:rPr>
              <a:t>·         Print the speed </a:t>
            </a:r>
            <a:r>
              <a:rPr lang="en" sz="1200">
                <a:solidFill>
                  <a:srgbClr val="000000"/>
                </a:solidFill>
              </a:rPr>
              <a:t>, location, time, and battery percentage</a:t>
            </a:r>
            <a:endParaRPr sz="1250">
              <a:solidFill>
                <a:srgbClr val="000000"/>
              </a:solidFill>
            </a:endParaRPr>
          </a:p>
          <a:p>
            <a:pPr indent="0" lvl="0" marL="0" rtl="0" algn="just">
              <a:lnSpc>
                <a:spcPct val="107000"/>
              </a:lnSpc>
              <a:spcBef>
                <a:spcPts val="1200"/>
              </a:spcBef>
              <a:spcAft>
                <a:spcPts val="0"/>
              </a:spcAft>
              <a:buNone/>
            </a:pPr>
            <a:r>
              <a:rPr lang="en" sz="1250">
                <a:solidFill>
                  <a:srgbClr val="000000"/>
                </a:solidFill>
              </a:rPr>
              <a:t>·        </a:t>
            </a:r>
            <a:r>
              <a:rPr lang="en" sz="1250">
                <a:solidFill>
                  <a:srgbClr val="000000"/>
                </a:solidFill>
              </a:rPr>
              <a:t>END</a:t>
            </a:r>
            <a:endParaRPr sz="1250">
              <a:solidFill>
                <a:srgbClr val="000000"/>
              </a:solidFill>
            </a:endParaRPr>
          </a:p>
          <a:p>
            <a:pPr indent="0" lvl="0" marL="0" rtl="0" algn="just">
              <a:spcBef>
                <a:spcPts val="1200"/>
              </a:spcBef>
              <a:spcAft>
                <a:spcPts val="1200"/>
              </a:spcAft>
              <a:buNone/>
            </a:pPr>
            <a:r>
              <a:t/>
            </a:r>
            <a:endParaRPr sz="1200">
              <a:solidFill>
                <a:srgbClr val="000000"/>
              </a:solidFill>
              <a:latin typeface="Arial"/>
              <a:ea typeface="Arial"/>
              <a:cs typeface="Arial"/>
              <a:sym typeface="Arial"/>
            </a:endParaRPr>
          </a:p>
        </p:txBody>
      </p:sp>
      <p:pic>
        <p:nvPicPr>
          <p:cNvPr id="235" name="Google Shape;235;p30" title="Algorithm.mp3">
            <a:hlinkClick r:id="rId3"/>
          </p:cNvPr>
          <p:cNvPicPr preferRelativeResize="0"/>
          <p:nvPr/>
        </p:nvPicPr>
        <p:blipFill>
          <a:blip r:embed="rId4">
            <a:alphaModFix/>
          </a:blip>
          <a:stretch>
            <a:fillRect/>
          </a:stretch>
        </p:blipFill>
        <p:spPr>
          <a:xfrm>
            <a:off x="8177400" y="439575"/>
            <a:ext cx="483150" cy="483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Coded</a:t>
            </a:r>
            <a:r>
              <a:rPr lang="en">
                <a:solidFill>
                  <a:schemeClr val="dk2"/>
                </a:solidFill>
              </a:rPr>
              <a:t> Flowchart</a:t>
            </a:r>
            <a:endParaRPr>
              <a:solidFill>
                <a:schemeClr val="dk2"/>
              </a:solidFill>
            </a:endParaRPr>
          </a:p>
        </p:txBody>
      </p:sp>
      <p:pic>
        <p:nvPicPr>
          <p:cNvPr id="241" name="Google Shape;241;p31"/>
          <p:cNvPicPr preferRelativeResize="0"/>
          <p:nvPr/>
        </p:nvPicPr>
        <p:blipFill>
          <a:blip r:embed="rId3">
            <a:alphaModFix/>
          </a:blip>
          <a:stretch>
            <a:fillRect/>
          </a:stretch>
        </p:blipFill>
        <p:spPr>
          <a:xfrm>
            <a:off x="473600" y="905475"/>
            <a:ext cx="5969326" cy="3716625"/>
          </a:xfrm>
          <a:prstGeom prst="rect">
            <a:avLst/>
          </a:prstGeom>
          <a:noFill/>
          <a:ln>
            <a:noFill/>
          </a:ln>
        </p:spPr>
      </p:pic>
      <p:pic>
        <p:nvPicPr>
          <p:cNvPr id="242" name="Google Shape;242;p31" title="Slide 20.mp3">
            <a:hlinkClick r:id="rId4"/>
          </p:cNvPr>
          <p:cNvPicPr preferRelativeResize="0"/>
          <p:nvPr/>
        </p:nvPicPr>
        <p:blipFill>
          <a:blip r:embed="rId5">
            <a:alphaModFix/>
          </a:blip>
          <a:stretch>
            <a:fillRect/>
          </a:stretch>
        </p:blipFill>
        <p:spPr>
          <a:xfrm>
            <a:off x="7850676" y="5606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idx="1" type="body"/>
          </p:nvPr>
        </p:nvSpPr>
        <p:spPr>
          <a:xfrm>
            <a:off x="311700" y="1123100"/>
            <a:ext cx="8520600" cy="3339000"/>
          </a:xfrm>
          <a:prstGeom prst="rect">
            <a:avLst/>
          </a:prstGeom>
        </p:spPr>
        <p:txBody>
          <a:bodyPr anchorCtr="0" anchor="t" bIns="91425" lIns="91425" spcFirstLastPara="1" rIns="91425" wrap="square" tIns="91425">
            <a:normAutofit lnSpcReduction="10000"/>
          </a:bodyPr>
          <a:lstStyle/>
          <a:p>
            <a:pPr indent="-330200" lvl="0" marL="457200" rtl="0" algn="just">
              <a:spcBef>
                <a:spcPts val="0"/>
              </a:spcBef>
              <a:spcAft>
                <a:spcPts val="0"/>
              </a:spcAft>
              <a:buClr>
                <a:srgbClr val="000000"/>
              </a:buClr>
              <a:buSzPts val="1600"/>
              <a:buChar char="●"/>
            </a:pPr>
            <a:r>
              <a:rPr lang="en" sz="1600" u="sng">
                <a:solidFill>
                  <a:srgbClr val="000000"/>
                </a:solidFill>
              </a:rPr>
              <a:t>Carbon</a:t>
            </a:r>
            <a:r>
              <a:rPr lang="en" sz="1600" u="sng">
                <a:solidFill>
                  <a:srgbClr val="000000"/>
                </a:solidFill>
              </a:rPr>
              <a:t>-based Emission</a:t>
            </a:r>
            <a:r>
              <a:rPr lang="en" sz="1600">
                <a:solidFill>
                  <a:srgbClr val="000000"/>
                </a:solidFill>
              </a:rPr>
              <a:t> which makes EZ-scooter more eco friendly. This a</a:t>
            </a:r>
            <a:r>
              <a:rPr lang="en" sz="1600">
                <a:solidFill>
                  <a:srgbClr val="000000"/>
                </a:solidFill>
              </a:rPr>
              <a:t>dditionally</a:t>
            </a:r>
            <a:r>
              <a:rPr lang="en" sz="1600">
                <a:solidFill>
                  <a:srgbClr val="000000"/>
                </a:solidFill>
              </a:rPr>
              <a:t> helps conserve </a:t>
            </a:r>
            <a:r>
              <a:rPr lang="en" sz="1600">
                <a:solidFill>
                  <a:srgbClr val="000000"/>
                </a:solidFill>
              </a:rPr>
              <a:t>Nonrenewable</a:t>
            </a:r>
            <a:r>
              <a:rPr lang="en" sz="1600">
                <a:solidFill>
                  <a:srgbClr val="000000"/>
                </a:solidFill>
              </a:rPr>
              <a:t> resources like </a:t>
            </a:r>
            <a:r>
              <a:rPr lang="en" sz="1600">
                <a:solidFill>
                  <a:srgbClr val="000000"/>
                </a:solidFill>
              </a:rPr>
              <a:t>petroleum</a:t>
            </a:r>
            <a:r>
              <a:rPr lang="en" sz="1600">
                <a:solidFill>
                  <a:srgbClr val="000000"/>
                </a:solidFill>
              </a:rPr>
              <a:t> products.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u="sng">
                <a:solidFill>
                  <a:srgbClr val="000000"/>
                </a:solidFill>
              </a:rPr>
              <a:t>Lower operating </a:t>
            </a:r>
            <a:r>
              <a:rPr lang="en" sz="1600" u="sng">
                <a:solidFill>
                  <a:srgbClr val="000000"/>
                </a:solidFill>
              </a:rPr>
              <a:t>cost</a:t>
            </a:r>
            <a:r>
              <a:rPr lang="en" sz="1600">
                <a:solidFill>
                  <a:srgbClr val="000000"/>
                </a:solidFill>
              </a:rPr>
              <a:t> than conventional </a:t>
            </a:r>
            <a:r>
              <a:rPr lang="en" sz="1600">
                <a:solidFill>
                  <a:srgbClr val="000000"/>
                </a:solidFill>
              </a:rPr>
              <a:t>vehicles.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It will not only help improve your carbon footprint, but it will make the ride to work less stressful by </a:t>
            </a:r>
            <a:r>
              <a:rPr lang="en" sz="1600" u="sng">
                <a:solidFill>
                  <a:srgbClr val="000000"/>
                </a:solidFill>
              </a:rPr>
              <a:t>skipping traffic jams.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u="sng">
                <a:solidFill>
                  <a:srgbClr val="000000"/>
                </a:solidFill>
              </a:rPr>
              <a:t>Storage </a:t>
            </a:r>
            <a:r>
              <a:rPr lang="en" sz="1600">
                <a:solidFill>
                  <a:srgbClr val="000000"/>
                </a:solidFill>
              </a:rPr>
              <a:t>is a lot easier due to the lightweight design and portability of the frame.</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Perfect for short distance</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Easy to use</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u="sng">
                <a:solidFill>
                  <a:srgbClr val="000000"/>
                </a:solidFill>
              </a:rPr>
              <a:t>Safety concerns </a:t>
            </a:r>
            <a:r>
              <a:rPr lang="en" sz="1600">
                <a:solidFill>
                  <a:srgbClr val="000000"/>
                </a:solidFill>
              </a:rPr>
              <a:t>may limit adoption of electric scooter as a legitimate transportation option.</a:t>
            </a:r>
            <a:endParaRPr sz="1600">
              <a:solidFill>
                <a:srgbClr val="000000"/>
              </a:solidFill>
            </a:endParaRPr>
          </a:p>
          <a:p>
            <a:pPr indent="0" lvl="0" marL="457200" rtl="0" algn="just">
              <a:spcBef>
                <a:spcPts val="1200"/>
              </a:spcBef>
              <a:spcAft>
                <a:spcPts val="1200"/>
              </a:spcAft>
              <a:buNone/>
            </a:pPr>
            <a:r>
              <a:t/>
            </a:r>
            <a:endParaRPr sz="1600">
              <a:solidFill>
                <a:srgbClr val="000000"/>
              </a:solidFill>
            </a:endParaRPr>
          </a:p>
        </p:txBody>
      </p:sp>
      <p:sp>
        <p:nvSpPr>
          <p:cNvPr id="95" name="Google Shape;95;p14"/>
          <p:cNvSpPr txBox="1"/>
          <p:nvPr>
            <p:ph type="title"/>
          </p:nvPr>
        </p:nvSpPr>
        <p:spPr>
          <a:xfrm>
            <a:off x="311700" y="356600"/>
            <a:ext cx="85206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600">
                <a:solidFill>
                  <a:srgbClr val="000000"/>
                </a:solidFill>
              </a:rPr>
              <a:t>Motivation</a:t>
            </a:r>
            <a:endParaRPr b="1" sz="2600">
              <a:solidFill>
                <a:srgbClr val="000000"/>
              </a:solidFill>
            </a:endParaRPr>
          </a:p>
        </p:txBody>
      </p:sp>
      <p:pic>
        <p:nvPicPr>
          <p:cNvPr id="96" name="Google Shape;96;p14" title="Slide_2.mp3">
            <a:hlinkClick r:id="rId3"/>
          </p:cNvPr>
          <p:cNvPicPr preferRelativeResize="0"/>
          <p:nvPr/>
        </p:nvPicPr>
        <p:blipFill>
          <a:blip r:embed="rId4">
            <a:alphaModFix/>
          </a:blip>
          <a:stretch>
            <a:fillRect/>
          </a:stretch>
        </p:blipFill>
        <p:spPr>
          <a:xfrm>
            <a:off x="427800" y="4228925"/>
            <a:ext cx="376600" cy="376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Software Challenges</a:t>
            </a:r>
            <a:endParaRPr>
              <a:solidFill>
                <a:schemeClr val="dk2"/>
              </a:solidFill>
            </a:endParaRPr>
          </a:p>
        </p:txBody>
      </p:sp>
      <p:sp>
        <p:nvSpPr>
          <p:cNvPr id="248" name="Google Shape;248;p32"/>
          <p:cNvSpPr txBox="1"/>
          <p:nvPr>
            <p:ph idx="1" type="body"/>
          </p:nvPr>
        </p:nvSpPr>
        <p:spPr>
          <a:xfrm>
            <a:off x="311700" y="1229875"/>
            <a:ext cx="8613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Learning new functions and libraries for Arduino IDE</a:t>
            </a:r>
            <a:endParaRPr/>
          </a:p>
          <a:p>
            <a:pPr indent="-342900" lvl="0" marL="457200" rtl="0" algn="l">
              <a:spcBef>
                <a:spcPts val="0"/>
              </a:spcBef>
              <a:spcAft>
                <a:spcPts val="0"/>
              </a:spcAft>
              <a:buSzPts val="1800"/>
              <a:buChar char="●"/>
            </a:pPr>
            <a:r>
              <a:rPr lang="en"/>
              <a:t>How to apply the code for the LCD Display and Sensors</a:t>
            </a:r>
            <a:endParaRPr/>
          </a:p>
          <a:p>
            <a:pPr indent="-342900" lvl="0" marL="457200" rtl="0" algn="l">
              <a:spcBef>
                <a:spcPts val="0"/>
              </a:spcBef>
              <a:spcAft>
                <a:spcPts val="0"/>
              </a:spcAft>
              <a:buSzPts val="1800"/>
              <a:buChar char="●"/>
            </a:pPr>
            <a:r>
              <a:rPr lang="en"/>
              <a:t>Possible grounding errors when making connections.</a:t>
            </a:r>
            <a:endParaRPr/>
          </a:p>
          <a:p>
            <a:pPr indent="-342900" lvl="0" marL="457200" rtl="0" algn="l">
              <a:spcBef>
                <a:spcPts val="0"/>
              </a:spcBef>
              <a:spcAft>
                <a:spcPts val="0"/>
              </a:spcAft>
              <a:buSzPts val="1800"/>
              <a:buChar char="●"/>
            </a:pPr>
            <a:r>
              <a:rPr lang="en"/>
              <a:t>Common bootloader problems that I may come across at first</a:t>
            </a:r>
            <a:endParaRPr/>
          </a:p>
        </p:txBody>
      </p:sp>
      <p:pic>
        <p:nvPicPr>
          <p:cNvPr id="249" name="Google Shape;249;p32" title="Software challenges.mp3">
            <a:hlinkClick r:id="rId3"/>
          </p:cNvPr>
          <p:cNvPicPr preferRelativeResize="0"/>
          <p:nvPr/>
        </p:nvPicPr>
        <p:blipFill>
          <a:blip r:embed="rId4">
            <a:alphaModFix/>
          </a:blip>
          <a:stretch>
            <a:fillRect/>
          </a:stretch>
        </p:blipFill>
        <p:spPr>
          <a:xfrm>
            <a:off x="8234402" y="393873"/>
            <a:ext cx="513350" cy="513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156900" y="118125"/>
            <a:ext cx="85206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500">
                <a:solidFill>
                  <a:srgbClr val="000000"/>
                </a:solidFill>
              </a:rPr>
              <a:t>Budget</a:t>
            </a:r>
            <a:endParaRPr b="1" sz="2500">
              <a:solidFill>
                <a:srgbClr val="000000"/>
              </a:solidFill>
            </a:endParaRPr>
          </a:p>
        </p:txBody>
      </p:sp>
      <p:sp>
        <p:nvSpPr>
          <p:cNvPr id="255" name="Google Shape;255;p33"/>
          <p:cNvSpPr txBox="1"/>
          <p:nvPr>
            <p:ph idx="1" type="body"/>
          </p:nvPr>
        </p:nvSpPr>
        <p:spPr>
          <a:xfrm>
            <a:off x="398250" y="942475"/>
            <a:ext cx="8037900" cy="37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256" name="Google Shape;256;p33"/>
          <p:cNvGraphicFramePr/>
          <p:nvPr/>
        </p:nvGraphicFramePr>
        <p:xfrm>
          <a:off x="398250" y="863400"/>
          <a:ext cx="3000000" cy="3000000"/>
        </p:xfrm>
        <a:graphic>
          <a:graphicData uri="http://schemas.openxmlformats.org/drawingml/2006/table">
            <a:tbl>
              <a:tblPr>
                <a:noFill/>
                <a:tableStyleId>{7450A0D5-895B-4220-8D49-59F9333C6F9D}</a:tableStyleId>
              </a:tblPr>
              <a:tblGrid>
                <a:gridCol w="1753825"/>
                <a:gridCol w="2798125"/>
                <a:gridCol w="990425"/>
                <a:gridCol w="824525"/>
              </a:tblGrid>
              <a:tr h="264000">
                <a:tc>
                  <a:txBody>
                    <a:bodyPr/>
                    <a:lstStyle/>
                    <a:p>
                      <a:pPr indent="0" lvl="0" marL="0" rtl="0" algn="l">
                        <a:spcBef>
                          <a:spcPts val="0"/>
                        </a:spcBef>
                        <a:spcAft>
                          <a:spcPts val="0"/>
                        </a:spcAft>
                        <a:buNone/>
                      </a:pPr>
                      <a:r>
                        <a:rPr b="1" lang="en"/>
                        <a:t>Description</a:t>
                      </a:r>
                      <a:endParaRPr b="1"/>
                    </a:p>
                  </a:txBody>
                  <a:tcPr marT="91425" marB="91425" marR="91425" marL="91425">
                    <a:solidFill>
                      <a:srgbClr val="4A86E8"/>
                    </a:solidFill>
                  </a:tcPr>
                </a:tc>
                <a:tc>
                  <a:txBody>
                    <a:bodyPr/>
                    <a:lstStyle/>
                    <a:p>
                      <a:pPr indent="0" lvl="0" marL="0" rtl="0" algn="l">
                        <a:spcBef>
                          <a:spcPts val="0"/>
                        </a:spcBef>
                        <a:spcAft>
                          <a:spcPts val="0"/>
                        </a:spcAft>
                        <a:buNone/>
                      </a:pPr>
                      <a:r>
                        <a:rPr b="1" lang="en"/>
                        <a:t>Model</a:t>
                      </a:r>
                      <a:endParaRPr b="1"/>
                    </a:p>
                  </a:txBody>
                  <a:tcPr marT="91425" marB="91425" marR="91425" marL="91425">
                    <a:solidFill>
                      <a:srgbClr val="4A86E8"/>
                    </a:solidFill>
                  </a:tcPr>
                </a:tc>
                <a:tc>
                  <a:txBody>
                    <a:bodyPr/>
                    <a:lstStyle/>
                    <a:p>
                      <a:pPr indent="0" lvl="0" marL="0" rtl="0" algn="l">
                        <a:spcBef>
                          <a:spcPts val="0"/>
                        </a:spcBef>
                        <a:spcAft>
                          <a:spcPts val="0"/>
                        </a:spcAft>
                        <a:buNone/>
                      </a:pPr>
                      <a:r>
                        <a:rPr b="1" lang="en"/>
                        <a:t>Cost</a:t>
                      </a:r>
                      <a:endParaRPr b="1"/>
                    </a:p>
                  </a:txBody>
                  <a:tcPr marT="91425" marB="91425" marR="91425" marL="91425">
                    <a:solidFill>
                      <a:srgbClr val="4A86E8"/>
                    </a:solidFill>
                  </a:tcPr>
                </a:tc>
                <a:tc>
                  <a:txBody>
                    <a:bodyPr/>
                    <a:lstStyle/>
                    <a:p>
                      <a:pPr indent="0" lvl="0" marL="0" rtl="0" algn="l">
                        <a:spcBef>
                          <a:spcPts val="0"/>
                        </a:spcBef>
                        <a:spcAft>
                          <a:spcPts val="0"/>
                        </a:spcAft>
                        <a:buNone/>
                      </a:pPr>
                      <a:r>
                        <a:rPr b="1" lang="en"/>
                        <a:t>Status</a:t>
                      </a:r>
                      <a:endParaRPr b="1"/>
                    </a:p>
                  </a:txBody>
                  <a:tcPr marT="91425" marB="91425" marR="91425" marL="91425">
                    <a:solidFill>
                      <a:srgbClr val="4A86E8"/>
                    </a:solidFill>
                  </a:tcPr>
                </a:tc>
              </a:tr>
              <a:tr h="316125">
                <a:tc>
                  <a:txBody>
                    <a:bodyPr/>
                    <a:lstStyle/>
                    <a:p>
                      <a:pPr indent="0" lvl="0" marL="0" rtl="0" algn="l">
                        <a:spcBef>
                          <a:spcPts val="0"/>
                        </a:spcBef>
                        <a:spcAft>
                          <a:spcPts val="0"/>
                        </a:spcAft>
                        <a:buNone/>
                      </a:pPr>
                      <a:r>
                        <a:rPr lang="en" sz="1200"/>
                        <a:t>Scooter</a:t>
                      </a:r>
                      <a:endParaRPr sz="1200"/>
                    </a:p>
                  </a:txBody>
                  <a:tcPr marT="91425" marB="91425" marR="91425" marL="91425">
                    <a:solidFill>
                      <a:srgbClr val="CCCCCC"/>
                    </a:solidFill>
                  </a:tcPr>
                </a:tc>
                <a:tc>
                  <a:txBody>
                    <a:bodyPr/>
                    <a:lstStyle/>
                    <a:p>
                      <a:pPr indent="0" lvl="0" marL="0" rtl="0" algn="l">
                        <a:spcBef>
                          <a:spcPts val="0"/>
                        </a:spcBef>
                        <a:spcAft>
                          <a:spcPts val="0"/>
                        </a:spcAft>
                        <a:buNone/>
                      </a:pPr>
                      <a:r>
                        <a:t/>
                      </a:r>
                      <a:endParaRPr/>
                    </a:p>
                  </a:txBody>
                  <a:tcPr marT="91425" marB="91425" marR="91425" marL="91425">
                    <a:solidFill>
                      <a:srgbClr val="CCCCCC"/>
                    </a:solidFill>
                  </a:tcPr>
                </a:tc>
                <a:tc>
                  <a:txBody>
                    <a:bodyPr/>
                    <a:lstStyle/>
                    <a:p>
                      <a:pPr indent="0" lvl="0" marL="0" rtl="0" algn="l">
                        <a:spcBef>
                          <a:spcPts val="0"/>
                        </a:spcBef>
                        <a:spcAft>
                          <a:spcPts val="0"/>
                        </a:spcAft>
                        <a:buNone/>
                      </a:pPr>
                      <a:r>
                        <a:rPr lang="en" sz="1200"/>
                        <a:t>$69.99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sz="1200"/>
                    </a:p>
                  </a:txBody>
                  <a:tcPr marT="91425" marB="91425" marR="91425" marL="91425">
                    <a:solidFill>
                      <a:srgbClr val="CCCCCC"/>
                    </a:solidFill>
                  </a:tcPr>
                </a:tc>
              </a:tr>
              <a:tr h="244950">
                <a:tc>
                  <a:txBody>
                    <a:bodyPr/>
                    <a:lstStyle/>
                    <a:p>
                      <a:pPr indent="0" lvl="0" marL="0" rtl="0" algn="l">
                        <a:spcBef>
                          <a:spcPts val="0"/>
                        </a:spcBef>
                        <a:spcAft>
                          <a:spcPts val="0"/>
                        </a:spcAft>
                        <a:buNone/>
                      </a:pPr>
                      <a:r>
                        <a:rPr lang="en" sz="1200"/>
                        <a:t>LCD</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HiLetgo HD44780 1602 LCD</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$9.19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Microcontroller</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ATMega328P</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$23.80</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Throttle</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Joystick HiLetgo Game</a:t>
                      </a:r>
                      <a:r>
                        <a:rPr lang="en"/>
                        <a:t> </a:t>
                      </a:r>
                      <a:endParaRPr/>
                    </a:p>
                  </a:txBody>
                  <a:tcPr marT="91425" marB="91425" marR="91425" marL="91425">
                    <a:solidFill>
                      <a:srgbClr val="CCCCCC"/>
                    </a:solidFill>
                  </a:tcPr>
                </a:tc>
                <a:tc>
                  <a:txBody>
                    <a:bodyPr/>
                    <a:lstStyle/>
                    <a:p>
                      <a:pPr indent="0" lvl="0" marL="0" rtl="0" algn="l">
                        <a:spcBef>
                          <a:spcPts val="0"/>
                        </a:spcBef>
                        <a:spcAft>
                          <a:spcPts val="0"/>
                        </a:spcAft>
                        <a:buNone/>
                      </a:pPr>
                      <a:r>
                        <a:rPr lang="en" sz="1200"/>
                        <a:t>$5.79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96200">
                <a:tc>
                  <a:txBody>
                    <a:bodyPr/>
                    <a:lstStyle/>
                    <a:p>
                      <a:pPr indent="0" lvl="0" marL="0" rtl="0" algn="l">
                        <a:spcBef>
                          <a:spcPts val="0"/>
                        </a:spcBef>
                        <a:spcAft>
                          <a:spcPts val="0"/>
                        </a:spcAft>
                        <a:buNone/>
                      </a:pPr>
                      <a:r>
                        <a:rPr lang="en" sz="1200"/>
                        <a:t>Hub Motor</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RBSD Electric Scooter Hub Motor</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$112.89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Headlight</a:t>
                      </a:r>
                      <a:endParaRPr sz="1200"/>
                    </a:p>
                  </a:txBody>
                  <a:tcPr marT="91425" marB="91425" marR="91425" marL="91425">
                    <a:solidFill>
                      <a:srgbClr val="CCCCCC"/>
                    </a:solidFill>
                  </a:tcPr>
                </a:tc>
                <a:tc>
                  <a:txBody>
                    <a:bodyPr/>
                    <a:lstStyle/>
                    <a:p>
                      <a:pPr indent="0" lvl="0" marL="0" rtl="0" algn="l">
                        <a:spcBef>
                          <a:spcPts val="0"/>
                        </a:spcBef>
                        <a:spcAft>
                          <a:spcPts val="0"/>
                        </a:spcAft>
                        <a:buNone/>
                      </a:pPr>
                      <a:r>
                        <a:t/>
                      </a:r>
                      <a:endParaRPr/>
                    </a:p>
                  </a:txBody>
                  <a:tcPr marT="91425" marB="91425" marR="91425" marL="91425">
                    <a:solidFill>
                      <a:srgbClr val="CCCCCC"/>
                    </a:solidFill>
                  </a:tcPr>
                </a:tc>
                <a:tc>
                  <a:txBody>
                    <a:bodyPr/>
                    <a:lstStyle/>
                    <a:p>
                      <a:pPr indent="0" lvl="0" marL="0" rtl="0" algn="l">
                        <a:spcBef>
                          <a:spcPts val="0"/>
                        </a:spcBef>
                        <a:spcAft>
                          <a:spcPts val="0"/>
                        </a:spcAft>
                        <a:buNone/>
                      </a:pPr>
                      <a:r>
                        <a:rPr lang="en" sz="1200"/>
                        <a:t>$18.99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Light sensor(x5)</a:t>
                      </a:r>
                      <a:endParaRPr sz="1200"/>
                    </a:p>
                  </a:txBody>
                  <a:tcPr marT="91425" marB="91425" marR="91425" marL="91425">
                    <a:solidFill>
                      <a:srgbClr val="CCCCCC"/>
                    </a:solidFill>
                  </a:tcPr>
                </a:tc>
                <a:tc>
                  <a:txBody>
                    <a:bodyPr/>
                    <a:lstStyle/>
                    <a:p>
                      <a:pPr indent="0" lvl="0" marL="0" rtl="0" algn="l">
                        <a:spcBef>
                          <a:spcPts val="0"/>
                        </a:spcBef>
                        <a:spcAft>
                          <a:spcPts val="0"/>
                        </a:spcAft>
                        <a:buNone/>
                      </a:pPr>
                      <a:r>
                        <a:t/>
                      </a:r>
                      <a:endParaRPr/>
                    </a:p>
                  </a:txBody>
                  <a:tcPr marT="91425" marB="91425" marR="91425" marL="91425">
                    <a:solidFill>
                      <a:srgbClr val="CCCCCC"/>
                    </a:solidFill>
                  </a:tcPr>
                </a:tc>
                <a:tc>
                  <a:txBody>
                    <a:bodyPr/>
                    <a:lstStyle/>
                    <a:p>
                      <a:pPr indent="0" lvl="0" marL="0" rtl="0" algn="l">
                        <a:spcBef>
                          <a:spcPts val="0"/>
                        </a:spcBef>
                        <a:spcAft>
                          <a:spcPts val="0"/>
                        </a:spcAft>
                        <a:buNone/>
                      </a:pPr>
                      <a:r>
                        <a:rPr lang="en" sz="1200"/>
                        <a:t>$6.89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Gyro-accel(x5)</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GY-521 MPU-6050</a:t>
                      </a:r>
                      <a:endParaRPr sz="1000"/>
                    </a:p>
                  </a:txBody>
                  <a:tcPr marT="91425" marB="91425" marR="91425" marL="91425">
                    <a:solidFill>
                      <a:srgbClr val="CCCCCC"/>
                    </a:solidFill>
                  </a:tcPr>
                </a:tc>
                <a:tc>
                  <a:txBody>
                    <a:bodyPr/>
                    <a:lstStyle/>
                    <a:p>
                      <a:pPr indent="0" lvl="0" marL="0" rtl="0" algn="l">
                        <a:spcBef>
                          <a:spcPts val="0"/>
                        </a:spcBef>
                        <a:spcAft>
                          <a:spcPts val="0"/>
                        </a:spcAft>
                        <a:buNone/>
                      </a:pPr>
                      <a:r>
                        <a:rPr lang="en" sz="1200"/>
                        <a:t>$10.99</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Acquired</a:t>
                      </a:r>
                      <a:endParaRPr/>
                    </a:p>
                  </a:txBody>
                  <a:tcPr marT="91425" marB="91425" marR="91425" marL="91425">
                    <a:solidFill>
                      <a:srgbClr val="CCCCCC"/>
                    </a:solidFill>
                  </a:tcPr>
                </a:tc>
              </a:tr>
              <a:tr h="350800">
                <a:tc>
                  <a:txBody>
                    <a:bodyPr/>
                    <a:lstStyle/>
                    <a:p>
                      <a:pPr indent="0" lvl="0" marL="0" rtl="0" algn="l">
                        <a:spcBef>
                          <a:spcPts val="0"/>
                        </a:spcBef>
                        <a:spcAft>
                          <a:spcPts val="0"/>
                        </a:spcAft>
                        <a:buNone/>
                      </a:pPr>
                      <a:r>
                        <a:rPr lang="en" sz="1200"/>
                        <a:t>Other Components</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Amplifier, Mosfets,PCB, Capacitors</a:t>
                      </a:r>
                      <a:r>
                        <a:rPr lang="en" sz="1200"/>
                        <a:t>...</a:t>
                      </a:r>
                      <a:endParaRPr sz="1200"/>
                    </a:p>
                  </a:txBody>
                  <a:tcPr marT="91425" marB="91425" marR="91425" marL="91425">
                    <a:solidFill>
                      <a:srgbClr val="CCCCCC"/>
                    </a:solidFill>
                  </a:tcPr>
                </a:tc>
                <a:tc>
                  <a:txBody>
                    <a:bodyPr/>
                    <a:lstStyle/>
                    <a:p>
                      <a:pPr indent="0" lvl="0" marL="0" rtl="0" algn="l">
                        <a:spcBef>
                          <a:spcPts val="0"/>
                        </a:spcBef>
                        <a:spcAft>
                          <a:spcPts val="0"/>
                        </a:spcAft>
                        <a:buNone/>
                      </a:pPr>
                      <a:r>
                        <a:rPr lang="en" sz="1200"/>
                        <a:t>$250.00</a:t>
                      </a:r>
                      <a:endParaRPr sz="1000"/>
                    </a:p>
                  </a:txBody>
                  <a:tcPr marT="91425" marB="91425" marR="91425" marL="91425">
                    <a:solidFill>
                      <a:srgbClr val="CCCCCC"/>
                    </a:solidFill>
                  </a:tcPr>
                </a:tc>
                <a:tc>
                  <a:txBody>
                    <a:bodyPr/>
                    <a:lstStyle/>
                    <a:p>
                      <a:pPr indent="0" lvl="0" marL="0" rtl="0" algn="l">
                        <a:spcBef>
                          <a:spcPts val="0"/>
                        </a:spcBef>
                        <a:spcAft>
                          <a:spcPts val="0"/>
                        </a:spcAft>
                        <a:buNone/>
                      </a:pPr>
                      <a:r>
                        <a:t/>
                      </a:r>
                      <a:endParaRPr/>
                    </a:p>
                  </a:txBody>
                  <a:tcPr marT="91425" marB="91425" marR="91425" marL="91425">
                    <a:solidFill>
                      <a:srgbClr val="CCCCCC"/>
                    </a:solidFill>
                  </a:tcPr>
                </a:tc>
              </a:tr>
            </a:tbl>
          </a:graphicData>
        </a:graphic>
      </p:graphicFrame>
      <p:sp>
        <p:nvSpPr>
          <p:cNvPr id="257" name="Google Shape;257;p33"/>
          <p:cNvSpPr txBox="1"/>
          <p:nvPr/>
        </p:nvSpPr>
        <p:spPr>
          <a:xfrm>
            <a:off x="7003350" y="1414900"/>
            <a:ext cx="157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Gross Budget : $800.00</a:t>
            </a:r>
            <a:endParaRPr>
              <a:latin typeface="Roboto"/>
              <a:ea typeface="Roboto"/>
              <a:cs typeface="Roboto"/>
              <a:sym typeface="Roboto"/>
            </a:endParaRPr>
          </a:p>
        </p:txBody>
      </p:sp>
      <p:pic>
        <p:nvPicPr>
          <p:cNvPr id="258" name="Google Shape;258;p33" title="Budget_slide.mp3">
            <a:hlinkClick r:id="rId3"/>
          </p:cNvPr>
          <p:cNvPicPr preferRelativeResize="0"/>
          <p:nvPr/>
        </p:nvPicPr>
        <p:blipFill>
          <a:blip r:embed="rId4">
            <a:alphaModFix/>
          </a:blip>
          <a:stretch>
            <a:fillRect/>
          </a:stretch>
        </p:blipFill>
        <p:spPr>
          <a:xfrm>
            <a:off x="8063325" y="465075"/>
            <a:ext cx="260850" cy="26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412500" y="410000"/>
            <a:ext cx="8419800" cy="25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4" name="Google Shape;264;p34"/>
          <p:cNvSpPr txBox="1"/>
          <p:nvPr>
            <p:ph idx="1" type="body"/>
          </p:nvPr>
        </p:nvSpPr>
        <p:spPr>
          <a:xfrm>
            <a:off x="311700" y="435500"/>
            <a:ext cx="8520600" cy="3426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900"/>
          </a:p>
          <a:p>
            <a:pPr indent="0" lvl="0" marL="0" rtl="0" algn="l">
              <a:spcBef>
                <a:spcPts val="1200"/>
              </a:spcBef>
              <a:spcAft>
                <a:spcPts val="0"/>
              </a:spcAft>
              <a:buNone/>
            </a:pPr>
            <a:r>
              <a:t/>
            </a:r>
            <a:endParaRPr sz="2900"/>
          </a:p>
          <a:p>
            <a:pPr indent="0" lvl="0" marL="0" rtl="0" algn="ctr">
              <a:spcBef>
                <a:spcPts val="1200"/>
              </a:spcBef>
              <a:spcAft>
                <a:spcPts val="1200"/>
              </a:spcAft>
              <a:buNone/>
            </a:pPr>
            <a:r>
              <a:rPr lang="en" sz="4800">
                <a:solidFill>
                  <a:srgbClr val="0000FF"/>
                </a:solidFill>
                <a:latin typeface="Ultra"/>
                <a:ea typeface="Ultra"/>
                <a:cs typeface="Ultra"/>
                <a:sym typeface="Ultra"/>
              </a:rPr>
              <a:t>QUESTIONS ?</a:t>
            </a:r>
            <a:endParaRPr sz="4800">
              <a:solidFill>
                <a:srgbClr val="0000FF"/>
              </a:solidFill>
              <a:latin typeface="Ultra"/>
              <a:ea typeface="Ultra"/>
              <a:cs typeface="Ultra"/>
              <a:sym typeface="Ultra"/>
            </a:endParaRPr>
          </a:p>
        </p:txBody>
      </p:sp>
      <p:pic>
        <p:nvPicPr>
          <p:cNvPr id="265" name="Google Shape;265;p34" title="Last_Slide.mp3">
            <a:hlinkClick r:id="rId3"/>
          </p:cNvPr>
          <p:cNvPicPr preferRelativeResize="0"/>
          <p:nvPr/>
        </p:nvPicPr>
        <p:blipFill>
          <a:blip r:embed="rId4">
            <a:alphaModFix/>
          </a:blip>
          <a:stretch>
            <a:fillRect/>
          </a:stretch>
        </p:blipFill>
        <p:spPr>
          <a:xfrm>
            <a:off x="7970850" y="53550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88">
                <a:solidFill>
                  <a:srgbClr val="000000"/>
                </a:solidFill>
              </a:rPr>
              <a:t>Goals and Objectives </a:t>
            </a:r>
            <a:endParaRPr b="1" sz="2488">
              <a:solidFill>
                <a:srgbClr val="000000"/>
              </a:solidFill>
            </a:endParaRPr>
          </a:p>
        </p:txBody>
      </p:sp>
      <p:sp>
        <p:nvSpPr>
          <p:cNvPr id="102" name="Google Shape;102;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10000"/>
          </a:bodyPr>
          <a:lstStyle/>
          <a:p>
            <a:pPr indent="-330200" lvl="0" marL="457200" rtl="0" algn="just">
              <a:spcBef>
                <a:spcPts val="0"/>
              </a:spcBef>
              <a:spcAft>
                <a:spcPts val="0"/>
              </a:spcAft>
              <a:buClr>
                <a:srgbClr val="000000"/>
              </a:buClr>
              <a:buSzPts val="1600"/>
              <a:buChar char="●"/>
            </a:pPr>
            <a:r>
              <a:rPr lang="en" sz="1600">
                <a:solidFill>
                  <a:srgbClr val="000000"/>
                </a:solidFill>
              </a:rPr>
              <a:t>Reduce the commute time</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Reduce carbon dioxide emissions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Amount of energy used by the rider to be less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The costs to consumers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Maximize efficiency</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To contribute to safety adding lights and sensors</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Include an LCD screen</a:t>
            </a:r>
            <a:endParaRPr sz="1600">
              <a:solidFill>
                <a:srgbClr val="000000"/>
              </a:solidFill>
            </a:endParaRPr>
          </a:p>
          <a:p>
            <a:pPr indent="-330200" lvl="0" marL="457200" rtl="0" algn="just">
              <a:spcBef>
                <a:spcPts val="0"/>
              </a:spcBef>
              <a:spcAft>
                <a:spcPts val="0"/>
              </a:spcAft>
              <a:buClr>
                <a:srgbClr val="000000"/>
              </a:buClr>
              <a:buSzPts val="1600"/>
              <a:buChar char="●"/>
            </a:pPr>
            <a:r>
              <a:rPr lang="en" sz="1600">
                <a:solidFill>
                  <a:srgbClr val="000000"/>
                </a:solidFill>
              </a:rPr>
              <a:t>Incorporate a rechargeable battery that charges by regenerative brake</a:t>
            </a:r>
            <a:endParaRPr sz="1600">
              <a:solidFill>
                <a:srgbClr val="000000"/>
              </a:solidFill>
            </a:endParaRPr>
          </a:p>
          <a:p>
            <a:pPr indent="0" lvl="0" marL="1828800" rtl="0" algn="just">
              <a:spcBef>
                <a:spcPts val="0"/>
              </a:spcBef>
              <a:spcAft>
                <a:spcPts val="0"/>
              </a:spcAft>
              <a:buNone/>
            </a:pPr>
            <a:r>
              <a:rPr lang="en" sz="1300">
                <a:solidFill>
                  <a:srgbClr val="000000"/>
                </a:solidFill>
                <a:latin typeface="Arial"/>
                <a:ea typeface="Arial"/>
                <a:cs typeface="Arial"/>
                <a:sym typeface="Arial"/>
              </a:rPr>
              <a:t>  </a:t>
            </a:r>
            <a:endParaRPr sz="1300">
              <a:solidFill>
                <a:srgbClr val="000000"/>
              </a:solidFill>
              <a:latin typeface="Arial"/>
              <a:ea typeface="Arial"/>
              <a:cs typeface="Arial"/>
              <a:sym typeface="Arial"/>
            </a:endParaRPr>
          </a:p>
          <a:p>
            <a:pPr indent="-228600" lvl="0" marL="457200" rtl="0" algn="l">
              <a:spcBef>
                <a:spcPts val="0"/>
              </a:spcBef>
              <a:spcAft>
                <a:spcPts val="0"/>
              </a:spcAft>
              <a:buNone/>
            </a:pPr>
            <a:r>
              <a:t/>
            </a:r>
            <a:endParaRPr b="1" sz="1300">
              <a:solidFill>
                <a:srgbClr val="000000"/>
              </a:solidFill>
              <a:latin typeface="Arial"/>
              <a:ea typeface="Arial"/>
              <a:cs typeface="Arial"/>
              <a:sym typeface="Arial"/>
            </a:endParaRPr>
          </a:p>
          <a:p>
            <a:pPr indent="0" lvl="0" marL="1371600" rtl="0" algn="just">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03" name="Google Shape;103;p15"/>
          <p:cNvPicPr preferRelativeResize="0"/>
          <p:nvPr/>
        </p:nvPicPr>
        <p:blipFill>
          <a:blip r:embed="rId3">
            <a:alphaModFix/>
          </a:blip>
          <a:stretch>
            <a:fillRect/>
          </a:stretch>
        </p:blipFill>
        <p:spPr>
          <a:xfrm>
            <a:off x="6166850" y="44500"/>
            <a:ext cx="2901024" cy="2580649"/>
          </a:xfrm>
          <a:prstGeom prst="rect">
            <a:avLst/>
          </a:prstGeom>
          <a:noFill/>
          <a:ln>
            <a:noFill/>
          </a:ln>
        </p:spPr>
      </p:pic>
      <p:pic>
        <p:nvPicPr>
          <p:cNvPr id="104" name="Google Shape;104;p15" title="Slide_3.mp3">
            <a:hlinkClick r:id="rId4"/>
          </p:cNvPr>
          <p:cNvPicPr preferRelativeResize="0"/>
          <p:nvPr/>
        </p:nvPicPr>
        <p:blipFill>
          <a:blip r:embed="rId5">
            <a:alphaModFix/>
          </a:blip>
          <a:stretch>
            <a:fillRect/>
          </a:stretch>
        </p:blipFill>
        <p:spPr>
          <a:xfrm>
            <a:off x="611425" y="4115350"/>
            <a:ext cx="269825" cy="26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600">
                <a:solidFill>
                  <a:srgbClr val="000000"/>
                </a:solidFill>
              </a:rPr>
              <a:t>Specifications</a:t>
            </a:r>
            <a:endParaRPr b="1" sz="2600">
              <a:solidFill>
                <a:srgbClr val="000000"/>
              </a:solidFill>
            </a:endParaRPr>
          </a:p>
        </p:txBody>
      </p:sp>
      <p:sp>
        <p:nvSpPr>
          <p:cNvPr id="110" name="Google Shape;110;p16"/>
          <p:cNvSpPr txBox="1"/>
          <p:nvPr>
            <p:ph idx="1" type="body"/>
          </p:nvPr>
        </p:nvSpPr>
        <p:spPr>
          <a:xfrm>
            <a:off x="818700" y="1441275"/>
            <a:ext cx="7483800" cy="312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11" name="Google Shape;111;p16"/>
          <p:cNvGraphicFramePr/>
          <p:nvPr/>
        </p:nvGraphicFramePr>
        <p:xfrm>
          <a:off x="916900" y="1441275"/>
          <a:ext cx="3000000" cy="3000000"/>
        </p:xfrm>
        <a:graphic>
          <a:graphicData uri="http://schemas.openxmlformats.org/drawingml/2006/table">
            <a:tbl>
              <a:tblPr>
                <a:noFill/>
                <a:tableStyleId>{7450A0D5-895B-4220-8D49-59F9333C6F9D}</a:tableStyleId>
              </a:tblPr>
              <a:tblGrid>
                <a:gridCol w="2413000"/>
                <a:gridCol w="2413000"/>
                <a:gridCol w="2413000"/>
              </a:tblGrid>
              <a:tr h="381000">
                <a:tc>
                  <a:txBody>
                    <a:bodyPr/>
                    <a:lstStyle/>
                    <a:p>
                      <a:pPr indent="0" lvl="0" marL="0" rtl="0" algn="ctr">
                        <a:spcBef>
                          <a:spcPts val="0"/>
                        </a:spcBef>
                        <a:spcAft>
                          <a:spcPts val="0"/>
                        </a:spcAft>
                        <a:buNone/>
                      </a:pPr>
                      <a:r>
                        <a:rPr b="1" lang="en" sz="1600"/>
                        <a:t>Component</a:t>
                      </a:r>
                      <a:endParaRPr b="1" sz="1600"/>
                    </a:p>
                  </a:txBody>
                  <a:tcPr marT="91425" marB="91425" marR="91425" marL="91425">
                    <a:solidFill>
                      <a:srgbClr val="B7B7B7"/>
                    </a:solidFill>
                  </a:tcPr>
                </a:tc>
                <a:tc>
                  <a:txBody>
                    <a:bodyPr/>
                    <a:lstStyle/>
                    <a:p>
                      <a:pPr indent="0" lvl="0" marL="0" rtl="0" algn="ctr">
                        <a:spcBef>
                          <a:spcPts val="0"/>
                        </a:spcBef>
                        <a:spcAft>
                          <a:spcPts val="0"/>
                        </a:spcAft>
                        <a:buNone/>
                      </a:pPr>
                      <a:r>
                        <a:rPr b="1" lang="en" sz="1600"/>
                        <a:t>Parameter</a:t>
                      </a:r>
                      <a:endParaRPr b="1" sz="1600"/>
                    </a:p>
                  </a:txBody>
                  <a:tcPr marT="91425" marB="91425" marR="91425" marL="91425">
                    <a:solidFill>
                      <a:srgbClr val="B7B7B7"/>
                    </a:solidFill>
                  </a:tcPr>
                </a:tc>
                <a:tc>
                  <a:txBody>
                    <a:bodyPr/>
                    <a:lstStyle/>
                    <a:p>
                      <a:pPr indent="0" lvl="0" marL="0" rtl="0" algn="ctr">
                        <a:spcBef>
                          <a:spcPts val="0"/>
                        </a:spcBef>
                        <a:spcAft>
                          <a:spcPts val="0"/>
                        </a:spcAft>
                        <a:buNone/>
                      </a:pPr>
                      <a:r>
                        <a:rPr b="1" lang="en" sz="1600"/>
                        <a:t>Specification</a:t>
                      </a:r>
                      <a:endParaRPr b="1" sz="1600"/>
                    </a:p>
                  </a:txBody>
                  <a:tcPr marT="91425" marB="91425" marR="91425" marL="91425">
                    <a:solidFill>
                      <a:srgbClr val="B7B7B7"/>
                    </a:solidFill>
                  </a:tcPr>
                </a:tc>
              </a:tr>
              <a:tr h="381000">
                <a:tc>
                  <a:txBody>
                    <a:bodyPr/>
                    <a:lstStyle/>
                    <a:p>
                      <a:pPr indent="0" lvl="0" marL="0" rtl="0" algn="l">
                        <a:spcBef>
                          <a:spcPts val="0"/>
                        </a:spcBef>
                        <a:spcAft>
                          <a:spcPts val="0"/>
                        </a:spcAft>
                        <a:buNone/>
                      </a:pPr>
                      <a:r>
                        <a:rPr lang="en"/>
                        <a:t>Scooter</a:t>
                      </a:r>
                      <a:endParaRPr/>
                    </a:p>
                  </a:txBody>
                  <a:tcPr marT="91425" marB="91425" marR="91425" marL="91425"/>
                </a:tc>
                <a:tc>
                  <a:txBody>
                    <a:bodyPr/>
                    <a:lstStyle/>
                    <a:p>
                      <a:pPr indent="0" lvl="0" marL="0" rtl="0" algn="l">
                        <a:spcBef>
                          <a:spcPts val="0"/>
                        </a:spcBef>
                        <a:spcAft>
                          <a:spcPts val="0"/>
                        </a:spcAft>
                        <a:buNone/>
                      </a:pPr>
                      <a:r>
                        <a:rPr lang="en"/>
                        <a:t>Unloaded weight</a:t>
                      </a:r>
                      <a:endParaRPr/>
                    </a:p>
                  </a:txBody>
                  <a:tcPr marT="91425" marB="91425" marR="91425" marL="91425"/>
                </a:tc>
                <a:tc>
                  <a:txBody>
                    <a:bodyPr/>
                    <a:lstStyle/>
                    <a:p>
                      <a:pPr indent="0" lvl="0" marL="0" rtl="0" algn="l">
                        <a:spcBef>
                          <a:spcPts val="0"/>
                        </a:spcBef>
                        <a:spcAft>
                          <a:spcPts val="0"/>
                        </a:spcAft>
                        <a:buNone/>
                      </a:pPr>
                      <a:r>
                        <a:rPr lang="en"/>
                        <a:t> &lt; 12 kg</a:t>
                      </a:r>
                      <a:endParaRPr/>
                    </a:p>
                  </a:txBody>
                  <a:tcPr marT="91425" marB="91425" marR="91425" marL="91425"/>
                </a:tc>
              </a:tr>
              <a:tr h="511700">
                <a:tc>
                  <a:txBody>
                    <a:bodyPr/>
                    <a:lstStyle/>
                    <a:p>
                      <a:pPr indent="0" lvl="0" marL="0" rtl="0" algn="l">
                        <a:spcBef>
                          <a:spcPts val="0"/>
                        </a:spcBef>
                        <a:spcAft>
                          <a:spcPts val="0"/>
                        </a:spcAft>
                        <a:buNone/>
                      </a:pPr>
                      <a:r>
                        <a:rPr lang="en"/>
                        <a:t>Speed controller</a:t>
                      </a:r>
                      <a:endParaRPr/>
                    </a:p>
                  </a:txBody>
                  <a:tcPr marT="91425" marB="91425" marR="91425" marL="91425"/>
                </a:tc>
                <a:tc>
                  <a:txBody>
                    <a:bodyPr/>
                    <a:lstStyle/>
                    <a:p>
                      <a:pPr indent="0" lvl="0" marL="0" rtl="0" algn="l">
                        <a:spcBef>
                          <a:spcPts val="0"/>
                        </a:spcBef>
                        <a:spcAft>
                          <a:spcPts val="0"/>
                        </a:spcAft>
                        <a:buNone/>
                      </a:pPr>
                      <a:r>
                        <a:rPr lang="en"/>
                        <a:t>Max loaded speed </a:t>
                      </a:r>
                      <a:endParaRPr/>
                    </a:p>
                  </a:txBody>
                  <a:tcPr marT="91425" marB="91425" marR="91425" marL="91425"/>
                </a:tc>
                <a:tc>
                  <a:txBody>
                    <a:bodyPr/>
                    <a:lstStyle/>
                    <a:p>
                      <a:pPr indent="0" lvl="0" marL="0" rtl="0" algn="l">
                        <a:spcBef>
                          <a:spcPts val="0"/>
                        </a:spcBef>
                        <a:spcAft>
                          <a:spcPts val="0"/>
                        </a:spcAft>
                        <a:buNone/>
                      </a:pPr>
                      <a:r>
                        <a:rPr lang="en"/>
                        <a:t>&gt; 15 mph</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2 Batteries </a:t>
                      </a:r>
                      <a:endParaRPr/>
                    </a:p>
                  </a:txBody>
                  <a:tcPr marT="91425" marB="91425" marR="91425" marL="91425"/>
                </a:tc>
                <a:tc>
                  <a:txBody>
                    <a:bodyPr/>
                    <a:lstStyle/>
                    <a:p>
                      <a:pPr indent="0" lvl="0" marL="0" rtl="0" algn="l">
                        <a:spcBef>
                          <a:spcPts val="0"/>
                        </a:spcBef>
                        <a:spcAft>
                          <a:spcPts val="0"/>
                        </a:spcAft>
                        <a:buNone/>
                      </a:pPr>
                      <a:r>
                        <a:rPr lang="en"/>
                        <a:t>Capacity</a:t>
                      </a:r>
                      <a:endParaRPr/>
                    </a:p>
                  </a:txBody>
                  <a:tcPr marT="91425" marB="91425" marR="91425" marL="91425"/>
                </a:tc>
                <a:tc>
                  <a:txBody>
                    <a:bodyPr/>
                    <a:lstStyle/>
                    <a:p>
                      <a:pPr indent="0" lvl="0" marL="0" rtl="0" algn="l">
                        <a:spcBef>
                          <a:spcPts val="0"/>
                        </a:spcBef>
                        <a:spcAft>
                          <a:spcPts val="0"/>
                        </a:spcAft>
                        <a:buNone/>
                      </a:pPr>
                      <a:r>
                        <a:rPr lang="en"/>
                        <a:t> 4400 mAh</a:t>
                      </a:r>
                      <a:endParaRPr/>
                    </a:p>
                  </a:txBody>
                  <a:tcPr marT="91425" marB="91425" marR="91425" marL="91425"/>
                </a:tc>
              </a:tr>
              <a:tr h="381000">
                <a:tc>
                  <a:txBody>
                    <a:bodyPr/>
                    <a:lstStyle/>
                    <a:p>
                      <a:pPr indent="0" lvl="0" marL="0" rtl="0" algn="l">
                        <a:spcBef>
                          <a:spcPts val="0"/>
                        </a:spcBef>
                        <a:spcAft>
                          <a:spcPts val="0"/>
                        </a:spcAft>
                        <a:buNone/>
                      </a:pPr>
                      <a:r>
                        <a:rPr lang="en"/>
                        <a:t>Headlight</a:t>
                      </a:r>
                      <a:endParaRPr/>
                    </a:p>
                  </a:txBody>
                  <a:tcPr marT="91425" marB="91425" marR="91425" marL="91425"/>
                </a:tc>
                <a:tc>
                  <a:txBody>
                    <a:bodyPr/>
                    <a:lstStyle/>
                    <a:p>
                      <a:pPr indent="0" lvl="0" marL="0" rtl="0" algn="l">
                        <a:spcBef>
                          <a:spcPts val="0"/>
                        </a:spcBef>
                        <a:spcAft>
                          <a:spcPts val="0"/>
                        </a:spcAft>
                        <a:buNone/>
                      </a:pPr>
                      <a:r>
                        <a:rPr lang="en"/>
                        <a:t>Brightness</a:t>
                      </a:r>
                      <a:endParaRPr/>
                    </a:p>
                  </a:txBody>
                  <a:tcPr marT="91425" marB="91425" marR="91425" marL="91425"/>
                </a:tc>
                <a:tc>
                  <a:txBody>
                    <a:bodyPr/>
                    <a:lstStyle/>
                    <a:p>
                      <a:pPr indent="0" lvl="0" marL="0" rtl="0" algn="l">
                        <a:spcBef>
                          <a:spcPts val="0"/>
                        </a:spcBef>
                        <a:spcAft>
                          <a:spcPts val="0"/>
                        </a:spcAft>
                        <a:buNone/>
                      </a:pPr>
                      <a:r>
                        <a:rPr lang="en"/>
                        <a:t> 100 lux</a:t>
                      </a:r>
                      <a:endParaRPr/>
                    </a:p>
                  </a:txBody>
                  <a:tcPr marT="91425" marB="91425" marR="91425" marL="91425"/>
                </a:tc>
              </a:tr>
              <a:tr h="381000">
                <a:tc>
                  <a:txBody>
                    <a:bodyPr/>
                    <a:lstStyle/>
                    <a:p>
                      <a:pPr indent="0" lvl="0" marL="0" rtl="0" algn="l">
                        <a:spcBef>
                          <a:spcPts val="0"/>
                        </a:spcBef>
                        <a:spcAft>
                          <a:spcPts val="0"/>
                        </a:spcAft>
                        <a:buNone/>
                      </a:pPr>
                      <a:r>
                        <a:rPr lang="en"/>
                        <a:t>Motor</a:t>
                      </a:r>
                      <a:endParaRPr/>
                    </a:p>
                  </a:txBody>
                  <a:tcPr marT="91425" marB="91425" marR="91425" marL="91425"/>
                </a:tc>
                <a:tc>
                  <a:txBody>
                    <a:bodyPr/>
                    <a:lstStyle/>
                    <a:p>
                      <a:pPr indent="0" lvl="0" marL="0" rtl="0" algn="l">
                        <a:spcBef>
                          <a:spcPts val="0"/>
                        </a:spcBef>
                        <a:spcAft>
                          <a:spcPts val="0"/>
                        </a:spcAft>
                        <a:buNone/>
                      </a:pPr>
                      <a:r>
                        <a:rPr lang="en"/>
                        <a:t>Power</a:t>
                      </a:r>
                      <a:endParaRPr/>
                    </a:p>
                  </a:txBody>
                  <a:tcPr marT="91425" marB="91425" marR="91425" marL="91425"/>
                </a:tc>
                <a:tc>
                  <a:txBody>
                    <a:bodyPr/>
                    <a:lstStyle/>
                    <a:p>
                      <a:pPr indent="0" lvl="0" marL="0" rtl="0" algn="l">
                        <a:spcBef>
                          <a:spcPts val="0"/>
                        </a:spcBef>
                        <a:spcAft>
                          <a:spcPts val="0"/>
                        </a:spcAft>
                        <a:buNone/>
                      </a:pPr>
                      <a:r>
                        <a:rPr lang="en"/>
                        <a:t> 350 W</a:t>
                      </a:r>
                      <a:endParaRPr/>
                    </a:p>
                  </a:txBody>
                  <a:tcPr marT="91425" marB="91425" marR="91425" marL="91425"/>
                </a:tc>
              </a:tr>
            </a:tbl>
          </a:graphicData>
        </a:graphic>
      </p:graphicFrame>
      <p:pic>
        <p:nvPicPr>
          <p:cNvPr id="112" name="Google Shape;112;p16" title="Slide_4.mp3">
            <a:hlinkClick r:id="rId3"/>
          </p:cNvPr>
          <p:cNvPicPr preferRelativeResize="0"/>
          <p:nvPr/>
        </p:nvPicPr>
        <p:blipFill>
          <a:blip r:embed="rId4">
            <a:alphaModFix/>
          </a:blip>
          <a:stretch>
            <a:fillRect/>
          </a:stretch>
        </p:blipFill>
        <p:spPr>
          <a:xfrm>
            <a:off x="311700" y="4298850"/>
            <a:ext cx="269925" cy="269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376900"/>
            <a:ext cx="8520600" cy="52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8076"/>
              <a:buNone/>
            </a:pPr>
            <a:r>
              <a:rPr b="1" lang="en" sz="2600">
                <a:solidFill>
                  <a:srgbClr val="000000"/>
                </a:solidFill>
              </a:rPr>
              <a:t>FINAL PICTURE</a:t>
            </a:r>
            <a:endParaRPr b="1" sz="2600">
              <a:solidFill>
                <a:srgbClr val="000000"/>
              </a:solidFill>
            </a:endParaRPr>
          </a:p>
        </p:txBody>
      </p:sp>
      <p:sp>
        <p:nvSpPr>
          <p:cNvPr id="118" name="Google Shape;118;p17"/>
          <p:cNvSpPr txBox="1"/>
          <p:nvPr>
            <p:ph idx="1" type="body"/>
          </p:nvPr>
        </p:nvSpPr>
        <p:spPr>
          <a:xfrm>
            <a:off x="311700" y="983500"/>
            <a:ext cx="8520600" cy="376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9" name="Google Shape;119;p17"/>
          <p:cNvSpPr txBox="1"/>
          <p:nvPr/>
        </p:nvSpPr>
        <p:spPr>
          <a:xfrm>
            <a:off x="6907025" y="3269150"/>
            <a:ext cx="178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Batterie</a:t>
            </a:r>
            <a:endParaRPr>
              <a:latin typeface="Times New Roman"/>
              <a:ea typeface="Times New Roman"/>
              <a:cs typeface="Times New Roman"/>
              <a:sym typeface="Times New Roman"/>
            </a:endParaRPr>
          </a:p>
        </p:txBody>
      </p:sp>
      <p:sp>
        <p:nvSpPr>
          <p:cNvPr id="120" name="Google Shape;120;p17"/>
          <p:cNvSpPr txBox="1"/>
          <p:nvPr/>
        </p:nvSpPr>
        <p:spPr>
          <a:xfrm>
            <a:off x="4022350" y="3965425"/>
            <a:ext cx="16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21" name="Google Shape;121;p17"/>
          <p:cNvSpPr txBox="1"/>
          <p:nvPr/>
        </p:nvSpPr>
        <p:spPr>
          <a:xfrm>
            <a:off x="4350775" y="762000"/>
            <a:ext cx="15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22" name="Google Shape;122;p17"/>
          <p:cNvSpPr txBox="1"/>
          <p:nvPr/>
        </p:nvSpPr>
        <p:spPr>
          <a:xfrm>
            <a:off x="1763525" y="1815525"/>
            <a:ext cx="111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23" name="Google Shape;123;p17"/>
          <p:cNvSpPr txBox="1"/>
          <p:nvPr/>
        </p:nvSpPr>
        <p:spPr>
          <a:xfrm>
            <a:off x="2064625" y="1205050"/>
            <a:ext cx="81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124" name="Google Shape;124;p17" title="Slide_5.mp3">
            <a:hlinkClick r:id="rId3"/>
          </p:cNvPr>
          <p:cNvPicPr preferRelativeResize="0"/>
          <p:nvPr/>
        </p:nvPicPr>
        <p:blipFill>
          <a:blip r:embed="rId4">
            <a:alphaModFix/>
          </a:blip>
          <a:stretch>
            <a:fillRect/>
          </a:stretch>
        </p:blipFill>
        <p:spPr>
          <a:xfrm>
            <a:off x="8236025" y="1401100"/>
            <a:ext cx="457200" cy="457200"/>
          </a:xfrm>
          <a:prstGeom prst="rect">
            <a:avLst/>
          </a:prstGeom>
          <a:noFill/>
          <a:ln>
            <a:noFill/>
          </a:ln>
        </p:spPr>
      </p:pic>
      <p:pic>
        <p:nvPicPr>
          <p:cNvPr id="125" name="Google Shape;125;p17"/>
          <p:cNvPicPr preferRelativeResize="0"/>
          <p:nvPr/>
        </p:nvPicPr>
        <p:blipFill>
          <a:blip r:embed="rId5">
            <a:alphaModFix/>
          </a:blip>
          <a:stretch>
            <a:fillRect/>
          </a:stretch>
        </p:blipFill>
        <p:spPr>
          <a:xfrm>
            <a:off x="2286025" y="947288"/>
            <a:ext cx="4385925" cy="3841025"/>
          </a:xfrm>
          <a:prstGeom prst="rect">
            <a:avLst/>
          </a:prstGeom>
          <a:noFill/>
          <a:ln>
            <a:noFill/>
          </a:ln>
        </p:spPr>
      </p:pic>
      <p:cxnSp>
        <p:nvCxnSpPr>
          <p:cNvPr id="126" name="Google Shape;126;p17"/>
          <p:cNvCxnSpPr/>
          <p:nvPr/>
        </p:nvCxnSpPr>
        <p:spPr>
          <a:xfrm>
            <a:off x="6186400" y="3415700"/>
            <a:ext cx="816300" cy="107100"/>
          </a:xfrm>
          <a:prstGeom prst="straightConnector1">
            <a:avLst/>
          </a:prstGeom>
          <a:noFill/>
          <a:ln cap="flat" cmpd="sng" w="28575">
            <a:solidFill>
              <a:srgbClr val="FF0000"/>
            </a:solidFill>
            <a:prstDash val="solid"/>
            <a:round/>
            <a:headEnd len="med" w="med" type="triangle"/>
            <a:tailEnd len="med" w="med" type="triangle"/>
          </a:ln>
        </p:spPr>
      </p:cxnSp>
      <p:cxnSp>
        <p:nvCxnSpPr>
          <p:cNvPr id="127" name="Google Shape;127;p17"/>
          <p:cNvCxnSpPr/>
          <p:nvPr/>
        </p:nvCxnSpPr>
        <p:spPr>
          <a:xfrm>
            <a:off x="5994100" y="1076550"/>
            <a:ext cx="1143000" cy="0"/>
          </a:xfrm>
          <a:prstGeom prst="straightConnector1">
            <a:avLst/>
          </a:prstGeom>
          <a:noFill/>
          <a:ln cap="flat" cmpd="sng" w="28575">
            <a:solidFill>
              <a:srgbClr val="FF0000"/>
            </a:solidFill>
            <a:prstDash val="solid"/>
            <a:round/>
            <a:headEnd len="med" w="med" type="triangle"/>
            <a:tailEnd len="med" w="med" type="triangle"/>
          </a:ln>
        </p:spPr>
      </p:cxnSp>
      <p:sp>
        <p:nvSpPr>
          <p:cNvPr id="128" name="Google Shape;128;p17"/>
          <p:cNvSpPr txBox="1"/>
          <p:nvPr/>
        </p:nvSpPr>
        <p:spPr>
          <a:xfrm>
            <a:off x="7256725" y="1089825"/>
            <a:ext cx="122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LCD</a:t>
            </a:r>
            <a:endParaRPr>
              <a:latin typeface="Roboto"/>
              <a:ea typeface="Roboto"/>
              <a:cs typeface="Roboto"/>
              <a:sym typeface="Roboto"/>
            </a:endParaRPr>
          </a:p>
        </p:txBody>
      </p:sp>
      <p:cxnSp>
        <p:nvCxnSpPr>
          <p:cNvPr id="129" name="Google Shape;129;p17"/>
          <p:cNvCxnSpPr/>
          <p:nvPr/>
        </p:nvCxnSpPr>
        <p:spPr>
          <a:xfrm>
            <a:off x="5621975" y="1262625"/>
            <a:ext cx="1634700" cy="1063200"/>
          </a:xfrm>
          <a:prstGeom prst="straightConnector1">
            <a:avLst/>
          </a:prstGeom>
          <a:noFill/>
          <a:ln cap="flat" cmpd="sng" w="19050">
            <a:solidFill>
              <a:srgbClr val="FF0000"/>
            </a:solidFill>
            <a:prstDash val="solid"/>
            <a:round/>
            <a:headEnd len="med" w="med" type="triangle"/>
            <a:tailEnd len="med" w="med" type="triangle"/>
          </a:ln>
        </p:spPr>
      </p:cxnSp>
      <p:sp>
        <p:nvSpPr>
          <p:cNvPr id="130" name="Google Shape;130;p17"/>
          <p:cNvSpPr txBox="1"/>
          <p:nvPr/>
        </p:nvSpPr>
        <p:spPr>
          <a:xfrm>
            <a:off x="7176975" y="2472075"/>
            <a:ext cx="130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Joystick</a:t>
            </a:r>
            <a:endParaRPr>
              <a:latin typeface="Roboto"/>
              <a:ea typeface="Roboto"/>
              <a:cs typeface="Roboto"/>
              <a:sym typeface="Roboto"/>
            </a:endParaRPr>
          </a:p>
        </p:txBody>
      </p:sp>
      <p:cxnSp>
        <p:nvCxnSpPr>
          <p:cNvPr id="131" name="Google Shape;131;p17"/>
          <p:cNvCxnSpPr/>
          <p:nvPr/>
        </p:nvCxnSpPr>
        <p:spPr>
          <a:xfrm rot="10800000">
            <a:off x="1820950" y="3362700"/>
            <a:ext cx="677700" cy="770700"/>
          </a:xfrm>
          <a:prstGeom prst="straightConnector1">
            <a:avLst/>
          </a:prstGeom>
          <a:noFill/>
          <a:ln cap="flat" cmpd="sng" w="28575">
            <a:solidFill>
              <a:srgbClr val="FF0000"/>
            </a:solidFill>
            <a:prstDash val="solid"/>
            <a:round/>
            <a:headEnd len="med" w="med" type="triangle"/>
            <a:tailEnd len="med" w="med" type="triangle"/>
          </a:ln>
        </p:spPr>
      </p:cxnSp>
      <p:sp>
        <p:nvSpPr>
          <p:cNvPr id="132" name="Google Shape;132;p17"/>
          <p:cNvSpPr txBox="1"/>
          <p:nvPr/>
        </p:nvSpPr>
        <p:spPr>
          <a:xfrm>
            <a:off x="465175" y="2658150"/>
            <a:ext cx="15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Motor</a:t>
            </a:r>
            <a:endParaRPr>
              <a:latin typeface="Roboto"/>
              <a:ea typeface="Roboto"/>
              <a:cs typeface="Roboto"/>
              <a:sym typeface="Roboto"/>
            </a:endParaRPr>
          </a:p>
        </p:txBody>
      </p:sp>
      <p:cxnSp>
        <p:nvCxnSpPr>
          <p:cNvPr id="133" name="Google Shape;133;p17"/>
          <p:cNvCxnSpPr/>
          <p:nvPr/>
        </p:nvCxnSpPr>
        <p:spPr>
          <a:xfrm rot="10800000">
            <a:off x="1807600" y="4492125"/>
            <a:ext cx="2033400" cy="26700"/>
          </a:xfrm>
          <a:prstGeom prst="straightConnector1">
            <a:avLst/>
          </a:prstGeom>
          <a:noFill/>
          <a:ln cap="flat" cmpd="sng" w="28575">
            <a:solidFill>
              <a:srgbClr val="FF0000"/>
            </a:solidFill>
            <a:prstDash val="solid"/>
            <a:round/>
            <a:headEnd len="med" w="med" type="triangle"/>
            <a:tailEnd len="med" w="med" type="triangle"/>
          </a:ln>
        </p:spPr>
      </p:cxnSp>
      <p:sp>
        <p:nvSpPr>
          <p:cNvPr id="134" name="Google Shape;134;p17"/>
          <p:cNvSpPr txBox="1"/>
          <p:nvPr/>
        </p:nvSpPr>
        <p:spPr>
          <a:xfrm>
            <a:off x="451875" y="4106825"/>
            <a:ext cx="130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ESC</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00"/>
                </a:solidFill>
              </a:rPr>
              <a:t>Overall Block Diagram </a:t>
            </a:r>
            <a:endParaRPr b="1">
              <a:solidFill>
                <a:srgbClr val="000000"/>
              </a:solidFill>
            </a:endParaRPr>
          </a:p>
        </p:txBody>
      </p:sp>
      <p:pic>
        <p:nvPicPr>
          <p:cNvPr id="140" name="Google Shape;140;p18"/>
          <p:cNvPicPr preferRelativeResize="0"/>
          <p:nvPr/>
        </p:nvPicPr>
        <p:blipFill>
          <a:blip r:embed="rId3">
            <a:alphaModFix/>
          </a:blip>
          <a:stretch>
            <a:fillRect/>
          </a:stretch>
        </p:blipFill>
        <p:spPr>
          <a:xfrm>
            <a:off x="1741025" y="971425"/>
            <a:ext cx="5248200" cy="3703550"/>
          </a:xfrm>
          <a:prstGeom prst="rect">
            <a:avLst/>
          </a:prstGeom>
          <a:noFill/>
          <a:ln>
            <a:noFill/>
          </a:ln>
        </p:spPr>
      </p:pic>
      <p:pic>
        <p:nvPicPr>
          <p:cNvPr id="141" name="Google Shape;141;p18" title="Overall Block Diagram.mp3">
            <a:hlinkClick r:id="rId4"/>
          </p:cNvPr>
          <p:cNvPicPr preferRelativeResize="0"/>
          <p:nvPr/>
        </p:nvPicPr>
        <p:blipFill>
          <a:blip r:embed="rId5">
            <a:alphaModFix/>
          </a:blip>
          <a:stretch>
            <a:fillRect/>
          </a:stretch>
        </p:blipFill>
        <p:spPr>
          <a:xfrm>
            <a:off x="8231350" y="4853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311700" y="344450"/>
            <a:ext cx="8520600" cy="57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720" u="sng">
                <a:solidFill>
                  <a:srgbClr val="000000"/>
                </a:solidFill>
              </a:rPr>
              <a:t>Hardware Design</a:t>
            </a:r>
            <a:endParaRPr sz="2720" u="sng">
              <a:solidFill>
                <a:srgbClr val="000000"/>
              </a:solidFill>
            </a:endParaRPr>
          </a:p>
          <a:p>
            <a:pPr indent="0" lvl="0" marL="0" rtl="0" algn="ctr">
              <a:spcBef>
                <a:spcPts val="0"/>
              </a:spcBef>
              <a:spcAft>
                <a:spcPts val="0"/>
              </a:spcAft>
              <a:buSzPts val="990"/>
              <a:buNone/>
            </a:pPr>
            <a:r>
              <a:t/>
            </a:r>
            <a:endParaRPr sz="2520">
              <a:solidFill>
                <a:srgbClr val="000000"/>
              </a:solidFill>
            </a:endParaRPr>
          </a:p>
        </p:txBody>
      </p:sp>
      <p:sp>
        <p:nvSpPr>
          <p:cNvPr id="147" name="Google Shape;147;p19"/>
          <p:cNvSpPr txBox="1"/>
          <p:nvPr>
            <p:ph idx="1" type="body"/>
          </p:nvPr>
        </p:nvSpPr>
        <p:spPr>
          <a:xfrm>
            <a:off x="311700" y="966850"/>
            <a:ext cx="8520600" cy="3512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700">
                <a:solidFill>
                  <a:srgbClr val="000000"/>
                </a:solidFill>
              </a:rPr>
              <a:t>Throttle</a:t>
            </a:r>
            <a:endParaRPr b="1" sz="2700">
              <a:solidFill>
                <a:srgbClr val="000000"/>
              </a:solidFill>
            </a:endParaRPr>
          </a:p>
          <a:p>
            <a:pPr indent="0" lvl="0" marL="0" rtl="0" algn="l">
              <a:spcBef>
                <a:spcPts val="1200"/>
              </a:spcBef>
              <a:spcAft>
                <a:spcPts val="0"/>
              </a:spcAft>
              <a:buNone/>
            </a:pPr>
            <a:r>
              <a:rPr lang="en" sz="1700">
                <a:solidFill>
                  <a:srgbClr val="000000"/>
                </a:solidFill>
              </a:rPr>
              <a:t>The </a:t>
            </a:r>
            <a:r>
              <a:rPr lang="en" sz="1700">
                <a:solidFill>
                  <a:srgbClr val="000000"/>
                </a:solidFill>
              </a:rPr>
              <a:t>purpose of the throttle in the electric scooter is to allow to control the speed while riding. It sends signals to the ESC and the motor on how much power to use.</a:t>
            </a:r>
            <a:endParaRPr sz="1700">
              <a:solidFill>
                <a:srgbClr val="000000"/>
              </a:solidFill>
            </a:endParaRPr>
          </a:p>
          <a:p>
            <a:pPr indent="0" lvl="0" marL="0" rtl="0" algn="l">
              <a:spcBef>
                <a:spcPts val="1200"/>
              </a:spcBef>
              <a:spcAft>
                <a:spcPts val="0"/>
              </a:spcAft>
              <a:buNone/>
            </a:pPr>
            <a:r>
              <a:rPr lang="en" sz="1700">
                <a:solidFill>
                  <a:srgbClr val="000000"/>
                </a:solidFill>
              </a:rPr>
              <a:t>	</a:t>
            </a:r>
            <a:r>
              <a:rPr b="1" i="1" lang="en" sz="2000">
                <a:solidFill>
                  <a:srgbClr val="000000"/>
                </a:solidFill>
              </a:rPr>
              <a:t>Joystick</a:t>
            </a:r>
            <a:endParaRPr b="1" i="1" sz="2000">
              <a:solidFill>
                <a:srgbClr val="000000"/>
              </a:solidFill>
            </a:endParaRPr>
          </a:p>
          <a:p>
            <a:pPr indent="-325755" lvl="0" marL="457200" rtl="0" algn="l">
              <a:spcBef>
                <a:spcPts val="1200"/>
              </a:spcBef>
              <a:spcAft>
                <a:spcPts val="0"/>
              </a:spcAft>
              <a:buClr>
                <a:srgbClr val="000000"/>
              </a:buClr>
              <a:buSzPct val="100000"/>
              <a:buChar char="●"/>
            </a:pPr>
            <a:r>
              <a:rPr lang="en">
                <a:solidFill>
                  <a:srgbClr val="000000"/>
                </a:solidFill>
              </a:rPr>
              <a:t>Mounted directly to the handlebar</a:t>
            </a:r>
            <a:endParaRPr>
              <a:solidFill>
                <a:srgbClr val="000000"/>
              </a:solidFill>
            </a:endParaRPr>
          </a:p>
          <a:p>
            <a:pPr indent="-325755" lvl="0" marL="457200" rtl="0" algn="l">
              <a:spcBef>
                <a:spcPts val="0"/>
              </a:spcBef>
              <a:spcAft>
                <a:spcPts val="0"/>
              </a:spcAft>
              <a:buClr>
                <a:srgbClr val="000000"/>
              </a:buClr>
              <a:buSzPct val="100000"/>
              <a:buChar char="●"/>
            </a:pPr>
            <a:r>
              <a:rPr lang="en">
                <a:solidFill>
                  <a:srgbClr val="000000"/>
                </a:solidFill>
              </a:rPr>
              <a:t>Easier and more </a:t>
            </a:r>
            <a:r>
              <a:rPr lang="en">
                <a:solidFill>
                  <a:srgbClr val="000000"/>
                </a:solidFill>
              </a:rPr>
              <a:t>comfortable</a:t>
            </a:r>
            <a:r>
              <a:rPr lang="en">
                <a:solidFill>
                  <a:srgbClr val="000000"/>
                </a:solidFill>
              </a:rPr>
              <a:t> for the end-user</a:t>
            </a:r>
            <a:endParaRPr>
              <a:solidFill>
                <a:srgbClr val="000000"/>
              </a:solidFill>
            </a:endParaRPr>
          </a:p>
          <a:p>
            <a:pPr indent="-325755" lvl="0" marL="457200" rtl="0" algn="l">
              <a:spcBef>
                <a:spcPts val="0"/>
              </a:spcBef>
              <a:spcAft>
                <a:spcPts val="0"/>
              </a:spcAft>
              <a:buClr>
                <a:srgbClr val="000000"/>
              </a:buClr>
              <a:buSzPct val="100000"/>
              <a:buChar char="●"/>
            </a:pPr>
            <a:r>
              <a:rPr lang="en">
                <a:solidFill>
                  <a:srgbClr val="000000"/>
                </a:solidFill>
              </a:rPr>
              <a:t>Pushed forward it will accelerate, middle position is idle and backward position it will work as regenerative brake</a:t>
            </a:r>
            <a:endParaRPr>
              <a:solidFill>
                <a:srgbClr val="000000"/>
              </a:solidFill>
            </a:endParaRPr>
          </a:p>
          <a:p>
            <a:pPr indent="-325755" lvl="0" marL="457200" rtl="0" algn="l">
              <a:spcBef>
                <a:spcPts val="0"/>
              </a:spcBef>
              <a:spcAft>
                <a:spcPts val="0"/>
              </a:spcAft>
              <a:buClr>
                <a:srgbClr val="000000"/>
              </a:buClr>
              <a:buSzPct val="100000"/>
              <a:buChar char="●"/>
            </a:pPr>
            <a:r>
              <a:rPr lang="en">
                <a:solidFill>
                  <a:srgbClr val="000000"/>
                </a:solidFill>
              </a:rPr>
              <a:t>Joystick connected to the Atmega328p, and deliver power to motor via the ESC  </a:t>
            </a:r>
            <a:endParaRPr>
              <a:solidFill>
                <a:srgbClr val="000000"/>
              </a:solidFill>
            </a:endParaRPr>
          </a:p>
          <a:p>
            <a:pPr indent="0" lvl="0" marL="0" rtl="0" algn="l">
              <a:spcBef>
                <a:spcPts val="1200"/>
              </a:spcBef>
              <a:spcAft>
                <a:spcPts val="0"/>
              </a:spcAft>
              <a:buNone/>
            </a:pPr>
            <a:r>
              <a:t/>
            </a:r>
            <a:endParaRPr b="1">
              <a:solidFill>
                <a:srgbClr val="000000"/>
              </a:solidFill>
            </a:endParaRPr>
          </a:p>
          <a:p>
            <a:pPr indent="0" lvl="0" marL="0" rtl="0" algn="l">
              <a:spcBef>
                <a:spcPts val="1200"/>
              </a:spcBef>
              <a:spcAft>
                <a:spcPts val="1200"/>
              </a:spcAft>
              <a:buNone/>
            </a:pPr>
            <a:r>
              <a:t/>
            </a:r>
            <a:endParaRPr b="1"/>
          </a:p>
        </p:txBody>
      </p:sp>
      <p:pic>
        <p:nvPicPr>
          <p:cNvPr id="148" name="Google Shape;148;p19" title="Slide_7.mp3">
            <a:hlinkClick r:id="rId3"/>
          </p:cNvPr>
          <p:cNvPicPr preferRelativeResize="0"/>
          <p:nvPr/>
        </p:nvPicPr>
        <p:blipFill>
          <a:blip r:embed="rId4">
            <a:alphaModFix/>
          </a:blip>
          <a:stretch>
            <a:fillRect/>
          </a:stretch>
        </p:blipFill>
        <p:spPr>
          <a:xfrm>
            <a:off x="311700" y="4282475"/>
            <a:ext cx="359750" cy="35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00"/>
                </a:solidFill>
              </a:rPr>
              <a:t>Motor</a:t>
            </a:r>
            <a:endParaRPr b="1">
              <a:solidFill>
                <a:srgbClr val="000000"/>
              </a:solidFill>
            </a:endParaRPr>
          </a:p>
        </p:txBody>
      </p:sp>
      <p:sp>
        <p:nvSpPr>
          <p:cNvPr id="154" name="Google Shape;154;p20"/>
          <p:cNvSpPr txBox="1"/>
          <p:nvPr>
            <p:ph idx="1" type="body"/>
          </p:nvPr>
        </p:nvSpPr>
        <p:spPr>
          <a:xfrm>
            <a:off x="204900" y="962925"/>
            <a:ext cx="8520600" cy="3762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Brushed motor VS Brushless DC motor (DC VS BLDC)</a:t>
            </a:r>
            <a:endParaRPr sz="1500"/>
          </a:p>
          <a:p>
            <a:pPr indent="0" lvl="0" marL="0" rtl="0" algn="l">
              <a:spcBef>
                <a:spcPts val="1200"/>
              </a:spcBef>
              <a:spcAft>
                <a:spcPts val="0"/>
              </a:spcAft>
              <a:buNone/>
            </a:pPr>
            <a:r>
              <a:t/>
            </a:r>
            <a:endParaRPr sz="1500"/>
          </a:p>
          <a:p>
            <a:pPr indent="0" lvl="0" marL="0" rtl="0" algn="l">
              <a:spcBef>
                <a:spcPts val="1200"/>
              </a:spcBef>
              <a:spcAft>
                <a:spcPts val="1200"/>
              </a:spcAft>
              <a:buNone/>
            </a:pPr>
            <a:r>
              <a:t/>
            </a:r>
            <a:endParaRPr sz="1500"/>
          </a:p>
        </p:txBody>
      </p:sp>
      <p:pic>
        <p:nvPicPr>
          <p:cNvPr id="155" name="Google Shape;155;p20"/>
          <p:cNvPicPr preferRelativeResize="0"/>
          <p:nvPr/>
        </p:nvPicPr>
        <p:blipFill rotWithShape="1">
          <a:blip r:embed="rId3">
            <a:alphaModFix/>
          </a:blip>
          <a:srcRect b="0" l="-9978" r="-14756" t="-22759"/>
          <a:stretch/>
        </p:blipFill>
        <p:spPr>
          <a:xfrm>
            <a:off x="0" y="942500"/>
            <a:ext cx="9144000" cy="3652451"/>
          </a:xfrm>
          <a:prstGeom prst="rect">
            <a:avLst/>
          </a:prstGeom>
          <a:noFill/>
          <a:ln>
            <a:noFill/>
          </a:ln>
        </p:spPr>
      </p:pic>
      <p:pic>
        <p:nvPicPr>
          <p:cNvPr id="156" name="Google Shape;156;p20" title="New Recording 20.mp3">
            <a:hlinkClick r:id="rId4"/>
          </p:cNvPr>
          <p:cNvPicPr preferRelativeResize="0"/>
          <p:nvPr/>
        </p:nvPicPr>
        <p:blipFill>
          <a:blip r:embed="rId5">
            <a:alphaModFix/>
          </a:blip>
          <a:stretch>
            <a:fillRect/>
          </a:stretch>
        </p:blipFill>
        <p:spPr>
          <a:xfrm>
            <a:off x="7081300" y="56060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RBSD Hub Motor</a:t>
            </a:r>
            <a:endParaRPr>
              <a:solidFill>
                <a:srgbClr val="000000"/>
              </a:solidFill>
            </a:endParaRPr>
          </a:p>
        </p:txBody>
      </p:sp>
      <p:sp>
        <p:nvSpPr>
          <p:cNvPr id="162" name="Google Shape;162;p21"/>
          <p:cNvSpPr txBox="1"/>
          <p:nvPr>
            <p:ph idx="1" type="body"/>
          </p:nvPr>
        </p:nvSpPr>
        <p:spPr>
          <a:xfrm>
            <a:off x="311700" y="1060800"/>
            <a:ext cx="4626900" cy="35487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500"/>
              <a:t>D</a:t>
            </a:r>
            <a:r>
              <a:rPr lang="en" sz="1500"/>
              <a:t>irect drive hub motor with free spinning permanent </a:t>
            </a:r>
            <a:r>
              <a:rPr lang="en" sz="1500"/>
              <a:t>magnet is driven</a:t>
            </a:r>
            <a:r>
              <a:rPr lang="en" sz="1500"/>
              <a:t> by changing polarity of coils within the motor. </a:t>
            </a:r>
            <a:r>
              <a:rPr lang="en" sz="1400">
                <a:solidFill>
                  <a:srgbClr val="000000"/>
                </a:solidFill>
              </a:rPr>
              <a:t>These changes in polarity are a result of changes in the voltage levels of a triple phase input. Because the hub motor utilizes a magnet, we are able to use both the magnets resistance to spinning while surrounded by the conductant coils and the current that results from that spinning to implement regenerative brake into our design. However, the 3-phase input to the motor introduces complexity to our design in the form of addition hardware and software.</a:t>
            </a:r>
            <a:endParaRPr sz="1400">
              <a:solidFill>
                <a:srgbClr val="000000"/>
              </a:solidFill>
            </a:endParaRPr>
          </a:p>
        </p:txBody>
      </p:sp>
      <p:sp>
        <p:nvSpPr>
          <p:cNvPr id="163" name="Google Shape;163;p21"/>
          <p:cNvSpPr txBox="1"/>
          <p:nvPr/>
        </p:nvSpPr>
        <p:spPr>
          <a:xfrm>
            <a:off x="4485025" y="1118150"/>
            <a:ext cx="421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164" name="Google Shape;164;p21"/>
          <p:cNvGraphicFramePr/>
          <p:nvPr/>
        </p:nvGraphicFramePr>
        <p:xfrm>
          <a:off x="5174750" y="1060800"/>
          <a:ext cx="3000000" cy="3000000"/>
        </p:xfrm>
        <a:graphic>
          <a:graphicData uri="http://schemas.openxmlformats.org/drawingml/2006/table">
            <a:tbl>
              <a:tblPr>
                <a:noFill/>
                <a:tableStyleId>{7450A0D5-895B-4220-8D49-59F9333C6F9D}</a:tableStyleId>
              </a:tblPr>
              <a:tblGrid>
                <a:gridCol w="3454950"/>
              </a:tblGrid>
              <a:tr h="381000">
                <a:tc>
                  <a:txBody>
                    <a:bodyPr/>
                    <a:lstStyle/>
                    <a:p>
                      <a:pPr indent="0" lvl="0" marL="0" rtl="0" algn="ctr">
                        <a:spcBef>
                          <a:spcPts val="0"/>
                        </a:spcBef>
                        <a:spcAft>
                          <a:spcPts val="0"/>
                        </a:spcAft>
                        <a:buNone/>
                      </a:pPr>
                      <a:r>
                        <a:rPr lang="en" sz="1500">
                          <a:solidFill>
                            <a:srgbClr val="FFFFFF"/>
                          </a:solidFill>
                          <a:latin typeface="Roboto"/>
                          <a:ea typeface="Roboto"/>
                          <a:cs typeface="Roboto"/>
                          <a:sym typeface="Roboto"/>
                        </a:rPr>
                        <a:t>RBSD Hub Motor Parameters</a:t>
                      </a:r>
                      <a:endParaRPr sz="1500">
                        <a:solidFill>
                          <a:srgbClr val="FFFFFF"/>
                        </a:solidFill>
                        <a:latin typeface="Roboto"/>
                        <a:ea typeface="Roboto"/>
                        <a:cs typeface="Roboto"/>
                        <a:sym typeface="Roboto"/>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b="1" lang="en" sz="1200">
                          <a:latin typeface="Roboto"/>
                          <a:ea typeface="Roboto"/>
                          <a:cs typeface="Roboto"/>
                          <a:sym typeface="Roboto"/>
                        </a:rPr>
                        <a:t>[Power]</a:t>
                      </a:r>
                      <a:endParaRPr b="1" sz="1200">
                        <a:latin typeface="Roboto"/>
                        <a:ea typeface="Roboto"/>
                        <a:cs typeface="Roboto"/>
                        <a:sym typeface="Roboto"/>
                      </a:endParaRPr>
                    </a:p>
                    <a:p>
                      <a:pPr indent="0" lvl="0" marL="0" rtl="0" algn="l">
                        <a:spcBef>
                          <a:spcPts val="0"/>
                        </a:spcBef>
                        <a:spcAft>
                          <a:spcPts val="0"/>
                        </a:spcAft>
                        <a:buNone/>
                      </a:pPr>
                      <a:r>
                        <a:rPr b="1" lang="en" sz="1200">
                          <a:latin typeface="Roboto"/>
                          <a:ea typeface="Roboto"/>
                          <a:cs typeface="Roboto"/>
                          <a:sym typeface="Roboto"/>
                        </a:rPr>
                        <a:t>   </a:t>
                      </a:r>
                      <a:r>
                        <a:rPr lang="en" sz="1200">
                          <a:latin typeface="Roboto"/>
                          <a:ea typeface="Roboto"/>
                          <a:cs typeface="Roboto"/>
                          <a:sym typeface="Roboto"/>
                        </a:rPr>
                        <a:t>350 W</a:t>
                      </a:r>
                      <a:endParaRPr sz="1200">
                        <a:latin typeface="Roboto"/>
                        <a:ea typeface="Roboto"/>
                        <a:cs typeface="Roboto"/>
                        <a:sym typeface="Roboto"/>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latin typeface="Roboto"/>
                          <a:ea typeface="Roboto"/>
                          <a:cs typeface="Roboto"/>
                          <a:sym typeface="Roboto"/>
                        </a:rPr>
                        <a:t>[Rated Power]</a:t>
                      </a:r>
                      <a:endParaRPr b="1" sz="1200">
                        <a:latin typeface="Roboto"/>
                        <a:ea typeface="Roboto"/>
                        <a:cs typeface="Roboto"/>
                        <a:sym typeface="Roboto"/>
                      </a:endParaRPr>
                    </a:p>
                    <a:p>
                      <a:pPr indent="0" lvl="0" marL="0" rtl="0" algn="l">
                        <a:spcBef>
                          <a:spcPts val="0"/>
                        </a:spcBef>
                        <a:spcAft>
                          <a:spcPts val="0"/>
                        </a:spcAft>
                        <a:buNone/>
                      </a:pPr>
                      <a:r>
                        <a:rPr b="1" lang="en" sz="1200">
                          <a:latin typeface="Roboto"/>
                          <a:ea typeface="Roboto"/>
                          <a:cs typeface="Roboto"/>
                          <a:sym typeface="Roboto"/>
                        </a:rPr>
                        <a:t>   </a:t>
                      </a:r>
                      <a:r>
                        <a:rPr lang="en" sz="1200">
                          <a:latin typeface="Roboto"/>
                          <a:ea typeface="Roboto"/>
                          <a:cs typeface="Roboto"/>
                          <a:sym typeface="Roboto"/>
                        </a:rPr>
                        <a:t>250 kW</a:t>
                      </a:r>
                      <a:endParaRPr sz="1200">
                        <a:latin typeface="Roboto"/>
                        <a:ea typeface="Roboto"/>
                        <a:cs typeface="Roboto"/>
                        <a:sym typeface="Roboto"/>
                      </a:endParaRPr>
                    </a:p>
                  </a:txBody>
                  <a:tcPr marT="91425" marB="91425" marR="91425" marL="91425">
                    <a:solidFill>
                      <a:srgbClr val="A4C2F4"/>
                    </a:solidFill>
                  </a:tcPr>
                </a:tc>
              </a:tr>
              <a:tr h="381000">
                <a:tc>
                  <a:txBody>
                    <a:bodyPr/>
                    <a:lstStyle/>
                    <a:p>
                      <a:pPr indent="0" lvl="0" marL="0" rtl="0" algn="l">
                        <a:spcBef>
                          <a:spcPts val="0"/>
                        </a:spcBef>
                        <a:spcAft>
                          <a:spcPts val="0"/>
                        </a:spcAft>
                        <a:buNone/>
                      </a:pPr>
                      <a:r>
                        <a:rPr b="1" lang="en" sz="1200">
                          <a:latin typeface="Roboto"/>
                          <a:ea typeface="Roboto"/>
                          <a:cs typeface="Roboto"/>
                          <a:sym typeface="Roboto"/>
                        </a:rPr>
                        <a:t>[Rated Voltage]</a:t>
                      </a:r>
                      <a:endParaRPr b="1" sz="1200">
                        <a:latin typeface="Roboto"/>
                        <a:ea typeface="Roboto"/>
                        <a:cs typeface="Roboto"/>
                        <a:sym typeface="Roboto"/>
                      </a:endParaRPr>
                    </a:p>
                    <a:p>
                      <a:pPr indent="0" lvl="0" marL="0" rtl="0" algn="l">
                        <a:spcBef>
                          <a:spcPts val="0"/>
                        </a:spcBef>
                        <a:spcAft>
                          <a:spcPts val="0"/>
                        </a:spcAft>
                        <a:buNone/>
                      </a:pPr>
                      <a:r>
                        <a:rPr b="1" lang="en" sz="1200">
                          <a:latin typeface="Roboto"/>
                          <a:ea typeface="Roboto"/>
                          <a:cs typeface="Roboto"/>
                          <a:sym typeface="Roboto"/>
                        </a:rPr>
                        <a:t>   </a:t>
                      </a:r>
                      <a:r>
                        <a:rPr lang="en" sz="1200">
                          <a:latin typeface="Roboto"/>
                          <a:ea typeface="Roboto"/>
                          <a:cs typeface="Roboto"/>
                          <a:sym typeface="Roboto"/>
                        </a:rPr>
                        <a:t>24 Volts</a:t>
                      </a:r>
                      <a:endParaRPr sz="1200">
                        <a:latin typeface="Roboto"/>
                        <a:ea typeface="Roboto"/>
                        <a:cs typeface="Roboto"/>
                        <a:sym typeface="Roboto"/>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t>[Wiring Harness]</a:t>
                      </a:r>
                      <a:endParaRPr b="1" sz="1200"/>
                    </a:p>
                    <a:p>
                      <a:pPr indent="0" lvl="0" marL="0" rtl="0" algn="l">
                        <a:spcBef>
                          <a:spcPts val="0"/>
                        </a:spcBef>
                        <a:spcAft>
                          <a:spcPts val="0"/>
                        </a:spcAft>
                        <a:buNone/>
                      </a:pPr>
                      <a:r>
                        <a:rPr b="1" lang="en" sz="1200"/>
                        <a:t>   </a:t>
                      </a:r>
                      <a:r>
                        <a:rPr lang="en" sz="1200"/>
                        <a:t>3 phase line plus 5 hall</a:t>
                      </a:r>
                      <a:endParaRPr sz="1200"/>
                    </a:p>
                  </a:txBody>
                  <a:tcPr marT="91425" marB="91425" marR="91425" marL="91425">
                    <a:solidFill>
                      <a:srgbClr val="A4C2F4"/>
                    </a:solidFill>
                  </a:tcPr>
                </a:tc>
              </a:tr>
            </a:tbl>
          </a:graphicData>
        </a:graphic>
      </p:graphicFrame>
      <p:pic>
        <p:nvPicPr>
          <p:cNvPr id="165" name="Google Shape;165;p21" title="slide_10.mp3">
            <a:hlinkClick r:id="rId3"/>
          </p:cNvPr>
          <p:cNvPicPr preferRelativeResize="0"/>
          <p:nvPr/>
        </p:nvPicPr>
        <p:blipFill>
          <a:blip r:embed="rId4">
            <a:alphaModFix/>
          </a:blip>
          <a:stretch>
            <a:fillRect/>
          </a:stretch>
        </p:blipFill>
        <p:spPr>
          <a:xfrm>
            <a:off x="5174750" y="370969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